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6" r:id="rId2"/>
    <p:sldId id="267" r:id="rId3"/>
    <p:sldId id="257" r:id="rId4"/>
    <p:sldId id="259" r:id="rId5"/>
    <p:sldId id="261" r:id="rId6"/>
    <p:sldId id="262" r:id="rId7"/>
    <p:sldId id="268" r:id="rId8"/>
    <p:sldId id="269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1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88C33-42FC-413E-A12D-EB0729D94C0F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E6C901D-7212-4406-9ECD-C2A404A60BC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Рабочая программа воспитания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553B7F-24B1-4A36-88EC-F18E9DC802B7}" type="parTrans" cxnId="{0B671CCD-37C3-4246-8E09-901F09AF1FA3}">
      <dgm:prSet/>
      <dgm:spPr/>
      <dgm:t>
        <a:bodyPr/>
        <a:lstStyle/>
        <a:p>
          <a:endParaRPr lang="ru-RU"/>
        </a:p>
      </dgm:t>
    </dgm:pt>
    <dgm:pt modelId="{881C731E-8CB3-44AA-9945-A0CA56F36332}" type="sibTrans" cxnId="{0B671CCD-37C3-4246-8E09-901F09AF1FA3}">
      <dgm:prSet/>
      <dgm:spPr/>
      <dgm:t>
        <a:bodyPr/>
        <a:lstStyle/>
        <a:p>
          <a:endParaRPr lang="ru-RU"/>
        </a:p>
      </dgm:t>
    </dgm:pt>
    <dgm:pt modelId="{F3D84275-B6A0-4DFF-B48A-D82D9FEBFD2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 и распорядок дня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разновозрастной группы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83098-4F15-44CA-B40B-02250A703668}" type="parTrans" cxnId="{A824EDFD-A1B6-4995-AE4F-CB61DDC467EC}">
      <dgm:prSet/>
      <dgm:spPr/>
      <dgm:t>
        <a:bodyPr/>
        <a:lstStyle/>
        <a:p>
          <a:endParaRPr lang="ru-RU"/>
        </a:p>
      </dgm:t>
    </dgm:pt>
    <dgm:pt modelId="{D60AF0C3-3368-4DD2-A2AE-A0F238D05A3A}" type="sibTrans" cxnId="{A824EDFD-A1B6-4995-AE4F-CB61DDC467EC}">
      <dgm:prSet/>
      <dgm:spPr/>
      <dgm:t>
        <a:bodyPr/>
        <a:lstStyle/>
        <a:p>
          <a:endParaRPr lang="ru-RU"/>
        </a:p>
      </dgm:t>
    </dgm:pt>
    <dgm:pt modelId="{42E9504D-69E5-47F4-A225-1CE4F66F921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Календарный план воспитательной работы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56C6B2-91B2-487B-91BD-E5EBF3FBFD80}" type="parTrans" cxnId="{6E2133C2-1F54-4A7B-9CC2-C0123B817C7C}">
      <dgm:prSet/>
      <dgm:spPr/>
      <dgm:t>
        <a:bodyPr/>
        <a:lstStyle/>
        <a:p>
          <a:endParaRPr lang="ru-RU"/>
        </a:p>
      </dgm:t>
    </dgm:pt>
    <dgm:pt modelId="{089CE1C3-F9BD-48C6-B830-CBE2FCC37823}" type="sibTrans" cxnId="{6E2133C2-1F54-4A7B-9CC2-C0123B817C7C}">
      <dgm:prSet/>
      <dgm:spPr/>
      <dgm:t>
        <a:bodyPr/>
        <a:lstStyle/>
        <a:p>
          <a:endParaRPr lang="ru-RU"/>
        </a:p>
      </dgm:t>
    </dgm:pt>
    <dgm:pt modelId="{BC8D43C3-B48A-4C9A-A95B-B4F504B91E86}" type="pres">
      <dgm:prSet presAssocID="{89988C33-42FC-413E-A12D-EB0729D94C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80C8EC-F60B-4E15-9789-4C1A2F2F9BD1}" type="pres">
      <dgm:prSet presAssocID="{1E6C901D-7212-4406-9ECD-C2A404A60BCB}" presName="parentLin" presStyleCnt="0"/>
      <dgm:spPr/>
    </dgm:pt>
    <dgm:pt modelId="{3482F069-853A-453A-8ED7-6F0BB447793C}" type="pres">
      <dgm:prSet presAssocID="{1E6C901D-7212-4406-9ECD-C2A404A60BC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C12046C-B8B9-4EA5-8F97-64517C8F06C8}" type="pres">
      <dgm:prSet presAssocID="{1E6C901D-7212-4406-9ECD-C2A404A60BCB}" presName="parentText" presStyleLbl="node1" presStyleIdx="0" presStyleCnt="3" custLinFactNeighborX="11911" custLinFactNeighborY="35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AFAF0-FA89-412E-B374-4425613FCBCB}" type="pres">
      <dgm:prSet presAssocID="{1E6C901D-7212-4406-9ECD-C2A404A60BCB}" presName="negativeSpace" presStyleCnt="0"/>
      <dgm:spPr/>
    </dgm:pt>
    <dgm:pt modelId="{101C3BCF-7E31-4B1C-BE3D-AE854341AC53}" type="pres">
      <dgm:prSet presAssocID="{1E6C901D-7212-4406-9ECD-C2A404A60BCB}" presName="childText" presStyleLbl="conFgAcc1" presStyleIdx="0" presStyleCnt="3">
        <dgm:presLayoutVars>
          <dgm:bulletEnabled val="1"/>
        </dgm:presLayoutVars>
      </dgm:prSet>
      <dgm:spPr/>
    </dgm:pt>
    <dgm:pt modelId="{DF27AAF8-8112-4B4B-8237-D2CA1AF0A1BE}" type="pres">
      <dgm:prSet presAssocID="{881C731E-8CB3-44AA-9945-A0CA56F36332}" presName="spaceBetweenRectangles" presStyleCnt="0"/>
      <dgm:spPr/>
    </dgm:pt>
    <dgm:pt modelId="{56B1B191-B39B-4D29-AD6C-7EB66C6361AA}" type="pres">
      <dgm:prSet presAssocID="{F3D84275-B6A0-4DFF-B48A-D82D9FEBFD2A}" presName="parentLin" presStyleCnt="0"/>
      <dgm:spPr/>
    </dgm:pt>
    <dgm:pt modelId="{5CB2946D-560D-4428-BE2E-F96FBB246108}" type="pres">
      <dgm:prSet presAssocID="{F3D84275-B6A0-4DFF-B48A-D82D9FEBFD2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6D4B114-2289-4F7E-8CF2-982141AF2CEE}" type="pres">
      <dgm:prSet presAssocID="{F3D84275-B6A0-4DFF-B48A-D82D9FEBFD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1BBE7-B6ED-4330-B5C9-92B9DA7B5F5B}" type="pres">
      <dgm:prSet presAssocID="{F3D84275-B6A0-4DFF-B48A-D82D9FEBFD2A}" presName="negativeSpace" presStyleCnt="0"/>
      <dgm:spPr/>
    </dgm:pt>
    <dgm:pt modelId="{73755937-0B42-406A-8099-30B260AFD801}" type="pres">
      <dgm:prSet presAssocID="{F3D84275-B6A0-4DFF-B48A-D82D9FEBFD2A}" presName="childText" presStyleLbl="conFgAcc1" presStyleIdx="1" presStyleCnt="3">
        <dgm:presLayoutVars>
          <dgm:bulletEnabled val="1"/>
        </dgm:presLayoutVars>
      </dgm:prSet>
      <dgm:spPr/>
    </dgm:pt>
    <dgm:pt modelId="{2BF413DB-9EAC-45DC-A7D4-3E272AF22CD1}" type="pres">
      <dgm:prSet presAssocID="{D60AF0C3-3368-4DD2-A2AE-A0F238D05A3A}" presName="spaceBetweenRectangles" presStyleCnt="0"/>
      <dgm:spPr/>
    </dgm:pt>
    <dgm:pt modelId="{9AE9FA01-C94D-478B-A9ED-84BEC2B22C26}" type="pres">
      <dgm:prSet presAssocID="{42E9504D-69E5-47F4-A225-1CE4F66F9218}" presName="parentLin" presStyleCnt="0"/>
      <dgm:spPr/>
    </dgm:pt>
    <dgm:pt modelId="{3A52A0BC-9845-42A3-83AD-9C448442365D}" type="pres">
      <dgm:prSet presAssocID="{42E9504D-69E5-47F4-A225-1CE4F66F921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B3463F7-C5B6-4254-8DE4-6BCE2ABA74CA}" type="pres">
      <dgm:prSet presAssocID="{42E9504D-69E5-47F4-A225-1CE4F66F9218}" presName="parentText" presStyleLbl="node1" presStyleIdx="2" presStyleCnt="3" custLinFactNeighborX="11911" custLinFactNeighborY="77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BB5AF5-E05E-4BCA-9197-A8FAE19BE249}" type="pres">
      <dgm:prSet presAssocID="{42E9504D-69E5-47F4-A225-1CE4F66F9218}" presName="negativeSpace" presStyleCnt="0"/>
      <dgm:spPr/>
    </dgm:pt>
    <dgm:pt modelId="{70726B52-7C98-4F6A-8B8C-BEC5D6FBB6E0}" type="pres">
      <dgm:prSet presAssocID="{42E9504D-69E5-47F4-A225-1CE4F66F921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671CCD-37C3-4246-8E09-901F09AF1FA3}" srcId="{89988C33-42FC-413E-A12D-EB0729D94C0F}" destId="{1E6C901D-7212-4406-9ECD-C2A404A60BCB}" srcOrd="0" destOrd="0" parTransId="{D2553B7F-24B1-4A36-88EC-F18E9DC802B7}" sibTransId="{881C731E-8CB3-44AA-9945-A0CA56F36332}"/>
    <dgm:cxn modelId="{46091BBF-2F41-4E1D-929A-2D0813EDFCD3}" type="presOf" srcId="{42E9504D-69E5-47F4-A225-1CE4F66F9218}" destId="{6B3463F7-C5B6-4254-8DE4-6BCE2ABA74CA}" srcOrd="1" destOrd="0" presId="urn:microsoft.com/office/officeart/2005/8/layout/list1"/>
    <dgm:cxn modelId="{602AE5A0-60C4-451C-B9DF-D1C7A60065DB}" type="presOf" srcId="{1E6C901D-7212-4406-9ECD-C2A404A60BCB}" destId="{3482F069-853A-453A-8ED7-6F0BB447793C}" srcOrd="0" destOrd="0" presId="urn:microsoft.com/office/officeart/2005/8/layout/list1"/>
    <dgm:cxn modelId="{6713C8FC-343E-42CE-905F-E2B05FF5CB19}" type="presOf" srcId="{42E9504D-69E5-47F4-A225-1CE4F66F9218}" destId="{3A52A0BC-9845-42A3-83AD-9C448442365D}" srcOrd="0" destOrd="0" presId="urn:microsoft.com/office/officeart/2005/8/layout/list1"/>
    <dgm:cxn modelId="{D413822B-9D2B-4E8C-B567-4A9D425F64D7}" type="presOf" srcId="{F3D84275-B6A0-4DFF-B48A-D82D9FEBFD2A}" destId="{5CB2946D-560D-4428-BE2E-F96FBB246108}" srcOrd="0" destOrd="0" presId="urn:microsoft.com/office/officeart/2005/8/layout/list1"/>
    <dgm:cxn modelId="{8F31573D-A8B2-4176-875B-FFEC1F53315A}" type="presOf" srcId="{F3D84275-B6A0-4DFF-B48A-D82D9FEBFD2A}" destId="{46D4B114-2289-4F7E-8CF2-982141AF2CEE}" srcOrd="1" destOrd="0" presId="urn:microsoft.com/office/officeart/2005/8/layout/list1"/>
    <dgm:cxn modelId="{E354F563-F574-4A2B-8A16-9EB18E6A5003}" type="presOf" srcId="{89988C33-42FC-413E-A12D-EB0729D94C0F}" destId="{BC8D43C3-B48A-4C9A-A95B-B4F504B91E86}" srcOrd="0" destOrd="0" presId="urn:microsoft.com/office/officeart/2005/8/layout/list1"/>
    <dgm:cxn modelId="{274B8150-66FB-4AA8-A570-672F0871C8DA}" type="presOf" srcId="{1E6C901D-7212-4406-9ECD-C2A404A60BCB}" destId="{5C12046C-B8B9-4EA5-8F97-64517C8F06C8}" srcOrd="1" destOrd="0" presId="urn:microsoft.com/office/officeart/2005/8/layout/list1"/>
    <dgm:cxn modelId="{6E2133C2-1F54-4A7B-9CC2-C0123B817C7C}" srcId="{89988C33-42FC-413E-A12D-EB0729D94C0F}" destId="{42E9504D-69E5-47F4-A225-1CE4F66F9218}" srcOrd="2" destOrd="0" parTransId="{BB56C6B2-91B2-487B-91BD-E5EBF3FBFD80}" sibTransId="{089CE1C3-F9BD-48C6-B830-CBE2FCC37823}"/>
    <dgm:cxn modelId="{A824EDFD-A1B6-4995-AE4F-CB61DDC467EC}" srcId="{89988C33-42FC-413E-A12D-EB0729D94C0F}" destId="{F3D84275-B6A0-4DFF-B48A-D82D9FEBFD2A}" srcOrd="1" destOrd="0" parTransId="{62F83098-4F15-44CA-B40B-02250A703668}" sibTransId="{D60AF0C3-3368-4DD2-A2AE-A0F238D05A3A}"/>
    <dgm:cxn modelId="{835E30C6-095D-40CD-A03E-6D8EA85130C3}" type="presParOf" srcId="{BC8D43C3-B48A-4C9A-A95B-B4F504B91E86}" destId="{8E80C8EC-F60B-4E15-9789-4C1A2F2F9BD1}" srcOrd="0" destOrd="0" presId="urn:microsoft.com/office/officeart/2005/8/layout/list1"/>
    <dgm:cxn modelId="{8AEFFAD6-2714-4D1D-860A-606C37CED09E}" type="presParOf" srcId="{8E80C8EC-F60B-4E15-9789-4C1A2F2F9BD1}" destId="{3482F069-853A-453A-8ED7-6F0BB447793C}" srcOrd="0" destOrd="0" presId="urn:microsoft.com/office/officeart/2005/8/layout/list1"/>
    <dgm:cxn modelId="{5F2B8375-27CA-414F-BAA3-053C5EA27FE7}" type="presParOf" srcId="{8E80C8EC-F60B-4E15-9789-4C1A2F2F9BD1}" destId="{5C12046C-B8B9-4EA5-8F97-64517C8F06C8}" srcOrd="1" destOrd="0" presId="urn:microsoft.com/office/officeart/2005/8/layout/list1"/>
    <dgm:cxn modelId="{CBED6AB3-4B7E-4629-AD49-8B129CB0B500}" type="presParOf" srcId="{BC8D43C3-B48A-4C9A-A95B-B4F504B91E86}" destId="{EB9AFAF0-FA89-412E-B374-4425613FCBCB}" srcOrd="1" destOrd="0" presId="urn:microsoft.com/office/officeart/2005/8/layout/list1"/>
    <dgm:cxn modelId="{1E653633-51E4-4B47-9F0A-81D667D10134}" type="presParOf" srcId="{BC8D43C3-B48A-4C9A-A95B-B4F504B91E86}" destId="{101C3BCF-7E31-4B1C-BE3D-AE854341AC53}" srcOrd="2" destOrd="0" presId="urn:microsoft.com/office/officeart/2005/8/layout/list1"/>
    <dgm:cxn modelId="{0BD24333-06AA-49A7-8DD4-D89E735CA378}" type="presParOf" srcId="{BC8D43C3-B48A-4C9A-A95B-B4F504B91E86}" destId="{DF27AAF8-8112-4B4B-8237-D2CA1AF0A1BE}" srcOrd="3" destOrd="0" presId="urn:microsoft.com/office/officeart/2005/8/layout/list1"/>
    <dgm:cxn modelId="{7EEEEE4B-05E8-4E28-9BC5-58E7D1F380DD}" type="presParOf" srcId="{BC8D43C3-B48A-4C9A-A95B-B4F504B91E86}" destId="{56B1B191-B39B-4D29-AD6C-7EB66C6361AA}" srcOrd="4" destOrd="0" presId="urn:microsoft.com/office/officeart/2005/8/layout/list1"/>
    <dgm:cxn modelId="{E81F34AC-47FC-4622-94BA-2C7898AA95E3}" type="presParOf" srcId="{56B1B191-B39B-4D29-AD6C-7EB66C6361AA}" destId="{5CB2946D-560D-4428-BE2E-F96FBB246108}" srcOrd="0" destOrd="0" presId="urn:microsoft.com/office/officeart/2005/8/layout/list1"/>
    <dgm:cxn modelId="{8E19A86A-B83B-4102-A30F-8810C10A7E36}" type="presParOf" srcId="{56B1B191-B39B-4D29-AD6C-7EB66C6361AA}" destId="{46D4B114-2289-4F7E-8CF2-982141AF2CEE}" srcOrd="1" destOrd="0" presId="urn:microsoft.com/office/officeart/2005/8/layout/list1"/>
    <dgm:cxn modelId="{E87AADB8-81FD-4F3F-8729-38BD464FEADD}" type="presParOf" srcId="{BC8D43C3-B48A-4C9A-A95B-B4F504B91E86}" destId="{13A1BBE7-B6ED-4330-B5C9-92B9DA7B5F5B}" srcOrd="5" destOrd="0" presId="urn:microsoft.com/office/officeart/2005/8/layout/list1"/>
    <dgm:cxn modelId="{CD7F9B38-800E-4D55-A5A0-346182714937}" type="presParOf" srcId="{BC8D43C3-B48A-4C9A-A95B-B4F504B91E86}" destId="{73755937-0B42-406A-8099-30B260AFD801}" srcOrd="6" destOrd="0" presId="urn:microsoft.com/office/officeart/2005/8/layout/list1"/>
    <dgm:cxn modelId="{367A7C91-3AEC-4C87-93E0-987F46F3362C}" type="presParOf" srcId="{BC8D43C3-B48A-4C9A-A95B-B4F504B91E86}" destId="{2BF413DB-9EAC-45DC-A7D4-3E272AF22CD1}" srcOrd="7" destOrd="0" presId="urn:microsoft.com/office/officeart/2005/8/layout/list1"/>
    <dgm:cxn modelId="{9E4CB84E-97B0-42E8-90F7-67A8091E3959}" type="presParOf" srcId="{BC8D43C3-B48A-4C9A-A95B-B4F504B91E86}" destId="{9AE9FA01-C94D-478B-A9ED-84BEC2B22C26}" srcOrd="8" destOrd="0" presId="urn:microsoft.com/office/officeart/2005/8/layout/list1"/>
    <dgm:cxn modelId="{D415F44E-C3C0-4E7C-92C0-5B909A79E1EB}" type="presParOf" srcId="{9AE9FA01-C94D-478B-A9ED-84BEC2B22C26}" destId="{3A52A0BC-9845-42A3-83AD-9C448442365D}" srcOrd="0" destOrd="0" presId="urn:microsoft.com/office/officeart/2005/8/layout/list1"/>
    <dgm:cxn modelId="{894E7A19-F124-457F-AF9D-685B58C08E9A}" type="presParOf" srcId="{9AE9FA01-C94D-478B-A9ED-84BEC2B22C26}" destId="{6B3463F7-C5B6-4254-8DE4-6BCE2ABA74CA}" srcOrd="1" destOrd="0" presId="urn:microsoft.com/office/officeart/2005/8/layout/list1"/>
    <dgm:cxn modelId="{11C233CA-6693-4C5A-A6F0-312E2F5B6996}" type="presParOf" srcId="{BC8D43C3-B48A-4C9A-A95B-B4F504B91E86}" destId="{4ABB5AF5-E05E-4BCA-9197-A8FAE19BE249}" srcOrd="9" destOrd="0" presId="urn:microsoft.com/office/officeart/2005/8/layout/list1"/>
    <dgm:cxn modelId="{4E0532DB-38CE-492F-A3B0-1B06BE51F46D}" type="presParOf" srcId="{BC8D43C3-B48A-4C9A-A95B-B4F504B91E86}" destId="{70726B52-7C98-4F6A-8B8C-BEC5D6FBB6E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0FB3DD-A403-490C-93F5-11DAF100536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8C0ACA-774F-4BA8-A31E-80C9D92D2E5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обоснованному запросу педагогов и родителей                      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(законных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представителей)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2DE6CF-F8EB-46D2-8F9F-DE930A77014E}" type="parTrans" cxnId="{9092BBE8-93B3-4AA2-82BB-397F5F06D59B}">
      <dgm:prSet/>
      <dgm:spPr/>
      <dgm:t>
        <a:bodyPr/>
        <a:lstStyle/>
        <a:p>
          <a:endParaRPr lang="ru-RU"/>
        </a:p>
      </dgm:t>
    </dgm:pt>
    <dgm:pt modelId="{1A3AEDF3-0B1B-4049-A1BD-6BF052E6F6B5}" type="sibTrans" cxnId="{9092BBE8-93B3-4AA2-82BB-397F5F06D59B}">
      <dgm:prSet/>
      <dgm:spPr/>
      <dgm:t>
        <a:bodyPr/>
        <a:lstStyle/>
        <a:p>
          <a:endParaRPr lang="ru-RU"/>
        </a:p>
      </dgm:t>
    </dgm:pt>
    <dgm:pt modelId="{D4460580-D8D7-405B-867C-8EE72403AB3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результатов психологической диагностики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39819E-F88C-4276-8A51-0FCC9E13C169}" type="parTrans" cxnId="{3FD676D4-9FB0-4FD3-BD3F-7E14019B780B}">
      <dgm:prSet/>
      <dgm:spPr/>
      <dgm:t>
        <a:bodyPr/>
        <a:lstStyle/>
        <a:p>
          <a:endParaRPr lang="ru-RU"/>
        </a:p>
      </dgm:t>
    </dgm:pt>
    <dgm:pt modelId="{E2B5EE09-C74A-4D80-B3A6-C2D44773DB02}" type="sibTrans" cxnId="{3FD676D4-9FB0-4FD3-BD3F-7E14019B780B}">
      <dgm:prSet/>
      <dgm:spPr/>
      <dgm:t>
        <a:bodyPr/>
        <a:lstStyle/>
        <a:p>
          <a:endParaRPr lang="ru-RU"/>
        </a:p>
      </dgm:t>
    </dgm:pt>
    <dgm:pt modelId="{7704E6B9-B1AF-4952-938E-FD3CB103E8A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рекомендаций ПМПК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BFB8F8-E4BC-43E1-83C3-BBA6C730C0C5}" type="parTrans" cxnId="{E05FB580-2D6E-4EBB-B3DF-5819163A4478}">
      <dgm:prSet/>
      <dgm:spPr/>
      <dgm:t>
        <a:bodyPr/>
        <a:lstStyle/>
        <a:p>
          <a:endParaRPr lang="ru-RU"/>
        </a:p>
      </dgm:t>
    </dgm:pt>
    <dgm:pt modelId="{3973B051-AFD0-405C-B601-3529D07E8447}" type="sibTrans" cxnId="{E05FB580-2D6E-4EBB-B3DF-5819163A4478}">
      <dgm:prSet/>
      <dgm:spPr/>
      <dgm:t>
        <a:bodyPr/>
        <a:lstStyle/>
        <a:p>
          <a:endParaRPr lang="ru-RU"/>
        </a:p>
      </dgm:t>
    </dgm:pt>
    <dgm:pt modelId="{F21600A9-659E-4275-AFB1-A9BBFAF1451B}" type="pres">
      <dgm:prSet presAssocID="{E70FB3DD-A403-490C-93F5-11DAF10053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74BB2D-72A2-4337-8718-2C82F96B00BD}" type="pres">
      <dgm:prSet presAssocID="{EB8C0ACA-774F-4BA8-A31E-80C9D92D2E5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65CCD-C774-4CFB-8AC1-DD76B0BAB9E1}" type="pres">
      <dgm:prSet presAssocID="{1A3AEDF3-0B1B-4049-A1BD-6BF052E6F6B5}" presName="sibTrans" presStyleCnt="0"/>
      <dgm:spPr/>
    </dgm:pt>
    <dgm:pt modelId="{AB8CEBA9-697B-494A-B25B-A667BA73338A}" type="pres">
      <dgm:prSet presAssocID="{D4460580-D8D7-405B-867C-8EE72403AB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B479C-28B0-43FB-B944-6C26AEBBD265}" type="pres">
      <dgm:prSet presAssocID="{E2B5EE09-C74A-4D80-B3A6-C2D44773DB02}" presName="sibTrans" presStyleCnt="0"/>
      <dgm:spPr/>
    </dgm:pt>
    <dgm:pt modelId="{54A67785-7487-4770-9EBE-055EEAE0E5FE}" type="pres">
      <dgm:prSet presAssocID="{7704E6B9-B1AF-4952-938E-FD3CB103E8A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EE5D0B-102D-45D2-98EF-14CB49E5DF15}" type="presOf" srcId="{D4460580-D8D7-405B-867C-8EE72403AB39}" destId="{AB8CEBA9-697B-494A-B25B-A667BA73338A}" srcOrd="0" destOrd="0" presId="urn:microsoft.com/office/officeart/2005/8/layout/default"/>
    <dgm:cxn modelId="{2C64D5B5-2FE2-4BD4-AFA1-905C51F02B74}" type="presOf" srcId="{7704E6B9-B1AF-4952-938E-FD3CB103E8A9}" destId="{54A67785-7487-4770-9EBE-055EEAE0E5FE}" srcOrd="0" destOrd="0" presId="urn:microsoft.com/office/officeart/2005/8/layout/default"/>
    <dgm:cxn modelId="{134D50A4-C334-4CB3-BC18-A22025555F28}" type="presOf" srcId="{E70FB3DD-A403-490C-93F5-11DAF1005368}" destId="{F21600A9-659E-4275-AFB1-A9BBFAF1451B}" srcOrd="0" destOrd="0" presId="urn:microsoft.com/office/officeart/2005/8/layout/default"/>
    <dgm:cxn modelId="{FC1502E4-EADE-4707-8503-2A36B5C71BA4}" type="presOf" srcId="{EB8C0ACA-774F-4BA8-A31E-80C9D92D2E5E}" destId="{2874BB2D-72A2-4337-8718-2C82F96B00BD}" srcOrd="0" destOrd="0" presId="urn:microsoft.com/office/officeart/2005/8/layout/default"/>
    <dgm:cxn modelId="{E05FB580-2D6E-4EBB-B3DF-5819163A4478}" srcId="{E70FB3DD-A403-490C-93F5-11DAF1005368}" destId="{7704E6B9-B1AF-4952-938E-FD3CB103E8A9}" srcOrd="2" destOrd="0" parTransId="{4FBFB8F8-E4BC-43E1-83C3-BBA6C730C0C5}" sibTransId="{3973B051-AFD0-405C-B601-3529D07E8447}"/>
    <dgm:cxn modelId="{3FD676D4-9FB0-4FD3-BD3F-7E14019B780B}" srcId="{E70FB3DD-A403-490C-93F5-11DAF1005368}" destId="{D4460580-D8D7-405B-867C-8EE72403AB39}" srcOrd="1" destOrd="0" parTransId="{0D39819E-F88C-4276-8A51-0FCC9E13C169}" sibTransId="{E2B5EE09-C74A-4D80-B3A6-C2D44773DB02}"/>
    <dgm:cxn modelId="{9092BBE8-93B3-4AA2-82BB-397F5F06D59B}" srcId="{E70FB3DD-A403-490C-93F5-11DAF1005368}" destId="{EB8C0ACA-774F-4BA8-A31E-80C9D92D2E5E}" srcOrd="0" destOrd="0" parTransId="{4B2DE6CF-F8EB-46D2-8F9F-DE930A77014E}" sibTransId="{1A3AEDF3-0B1B-4049-A1BD-6BF052E6F6B5}"/>
    <dgm:cxn modelId="{4E3D3BDE-573B-43FC-BF9D-5F0E2A3A4371}" type="presParOf" srcId="{F21600A9-659E-4275-AFB1-A9BBFAF1451B}" destId="{2874BB2D-72A2-4337-8718-2C82F96B00BD}" srcOrd="0" destOrd="0" presId="urn:microsoft.com/office/officeart/2005/8/layout/default"/>
    <dgm:cxn modelId="{40A5C333-2781-4044-B83C-7E7E33D42FBF}" type="presParOf" srcId="{F21600A9-659E-4275-AFB1-A9BBFAF1451B}" destId="{CA065CCD-C774-4CFB-8AC1-DD76B0BAB9E1}" srcOrd="1" destOrd="0" presId="urn:microsoft.com/office/officeart/2005/8/layout/default"/>
    <dgm:cxn modelId="{8421DA9B-B75A-4ABC-90D2-181B5E76739F}" type="presParOf" srcId="{F21600A9-659E-4275-AFB1-A9BBFAF1451B}" destId="{AB8CEBA9-697B-494A-B25B-A667BA73338A}" srcOrd="2" destOrd="0" presId="urn:microsoft.com/office/officeart/2005/8/layout/default"/>
    <dgm:cxn modelId="{807EBAD5-C823-4A08-B57C-43D0C1D8FCC4}" type="presParOf" srcId="{F21600A9-659E-4275-AFB1-A9BBFAF1451B}" destId="{4F1B479C-28B0-43FB-B944-6C26AEBBD265}" srcOrd="3" destOrd="0" presId="urn:microsoft.com/office/officeart/2005/8/layout/default"/>
    <dgm:cxn modelId="{50D4C248-8F80-4595-AFC9-3122F7B6497E}" type="presParOf" srcId="{F21600A9-659E-4275-AFB1-A9BBFAF1451B}" destId="{54A67785-7487-4770-9EBE-055EEAE0E5F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C3BCF-7E31-4B1C-BE3D-AE854341AC53}">
      <dsp:nvSpPr>
        <dsp:cNvPr id="0" name=""/>
        <dsp:cNvSpPr/>
      </dsp:nvSpPr>
      <dsp:spPr>
        <a:xfrm>
          <a:off x="0" y="473899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2046C-B8B9-4EA5-8F97-64517C8F06C8}">
      <dsp:nvSpPr>
        <dsp:cNvPr id="0" name=""/>
        <dsp:cNvSpPr/>
      </dsp:nvSpPr>
      <dsp:spPr>
        <a:xfrm>
          <a:off x="481010" y="76198"/>
          <a:ext cx="6017418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Рабочая программа воспитания</a:t>
          </a:r>
          <a:endParaRPr lang="ru-RU" sz="2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800" y="117988"/>
        <a:ext cx="5933838" cy="772500"/>
      </dsp:txXfrm>
    </dsp:sp>
    <dsp:sp modelId="{73755937-0B42-406A-8099-30B260AFD801}">
      <dsp:nvSpPr>
        <dsp:cNvPr id="0" name=""/>
        <dsp:cNvSpPr/>
      </dsp:nvSpPr>
      <dsp:spPr>
        <a:xfrm>
          <a:off x="0" y="1789339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4B114-2289-4F7E-8CF2-982141AF2CEE}">
      <dsp:nvSpPr>
        <dsp:cNvPr id="0" name=""/>
        <dsp:cNvSpPr/>
      </dsp:nvSpPr>
      <dsp:spPr>
        <a:xfrm>
          <a:off x="429815" y="1361299"/>
          <a:ext cx="6017418" cy="856080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Режим и распорядок дня </a:t>
          </a:r>
          <a:r>
            <a:rPr lang="ru-RU" sz="2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разновозрастной группы</a:t>
          </a:r>
          <a:endParaRPr lang="ru-RU" sz="2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605" y="1403089"/>
        <a:ext cx="5933838" cy="772500"/>
      </dsp:txXfrm>
    </dsp:sp>
    <dsp:sp modelId="{70726B52-7C98-4F6A-8B8C-BEC5D6FBB6E0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463F7-C5B6-4254-8DE4-6BCE2ABA74CA}">
      <dsp:nvSpPr>
        <dsp:cNvPr id="0" name=""/>
        <dsp:cNvSpPr/>
      </dsp:nvSpPr>
      <dsp:spPr>
        <a:xfrm>
          <a:off x="481010" y="2743196"/>
          <a:ext cx="6017418" cy="856080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Календарный план воспитательной работы</a:t>
          </a:r>
          <a:endParaRPr lang="ru-RU" sz="29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800" y="2784986"/>
        <a:ext cx="5933838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4BB2D-72A2-4337-8718-2C82F96B00BD}">
      <dsp:nvSpPr>
        <dsp:cNvPr id="0" name=""/>
        <dsp:cNvSpPr/>
      </dsp:nvSpPr>
      <dsp:spPr>
        <a:xfrm>
          <a:off x="1153650" y="1150"/>
          <a:ext cx="3436999" cy="206219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обоснованному запросу педагогов и родителей                       </a:t>
          </a: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(законных </a:t>
          </a: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представителей)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53650" y="1150"/>
        <a:ext cx="3436999" cy="2062199"/>
      </dsp:txXfrm>
    </dsp:sp>
    <dsp:sp modelId="{AB8CEBA9-697B-494A-B25B-A667BA73338A}">
      <dsp:nvSpPr>
        <dsp:cNvPr id="0" name=""/>
        <dsp:cNvSpPr/>
      </dsp:nvSpPr>
      <dsp:spPr>
        <a:xfrm>
          <a:off x="4934349" y="1150"/>
          <a:ext cx="3436999" cy="2062199"/>
        </a:xfrm>
        <a:prstGeom prst="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результатов психологической диагностики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34349" y="1150"/>
        <a:ext cx="3436999" cy="2062199"/>
      </dsp:txXfrm>
    </dsp:sp>
    <dsp:sp modelId="{54A67785-7487-4770-9EBE-055EEAE0E5FE}">
      <dsp:nvSpPr>
        <dsp:cNvPr id="0" name=""/>
        <dsp:cNvSpPr/>
      </dsp:nvSpPr>
      <dsp:spPr>
        <a:xfrm>
          <a:off x="3044000" y="2407049"/>
          <a:ext cx="3436999" cy="2062199"/>
        </a:xfrm>
        <a:prstGeom prst="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рекомендаций ПМПК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4000" y="2407049"/>
        <a:ext cx="3436999" cy="2062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7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47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1320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28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6230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62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523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48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40404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6199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68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7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4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81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1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93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65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62000"/>
            <a:ext cx="10515600" cy="4771178"/>
          </a:xfrm>
          <a:prstGeom prst="rect">
            <a:avLst/>
          </a:prstGeom>
        </p:spPr>
        <p:txBody>
          <a:bodyPr vert="horz" wrap="square" lIns="0" tIns="153035" rIns="0" bIns="0" rtlCol="0">
            <a:sp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</a:t>
            </a:r>
            <a:b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Селищенский детский сад                          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Сказка»</a:t>
            </a:r>
            <a:b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ФОП ДО</a:t>
            </a:r>
            <a:b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596668" cy="1320800"/>
          </a:xfrm>
          <a:prstGeom prst="rect">
            <a:avLst/>
          </a:prstGeom>
        </p:spPr>
        <p:txBody>
          <a:bodyPr vert="horz" wrap="square" lIns="0" tIns="699439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105"/>
              </a:spcBef>
            </a:pPr>
            <a:r>
              <a:rPr sz="4000" spc="-50" dirty="0">
                <a:solidFill>
                  <a:srgbClr val="002060"/>
                </a:solidFill>
              </a:rPr>
              <a:t>Направления</a:t>
            </a:r>
            <a:r>
              <a:rPr sz="4000" spc="-185" dirty="0">
                <a:solidFill>
                  <a:srgbClr val="002060"/>
                </a:solidFill>
              </a:rPr>
              <a:t> </a:t>
            </a:r>
            <a:r>
              <a:rPr sz="4000" spc="-40" dirty="0">
                <a:solidFill>
                  <a:srgbClr val="002060"/>
                </a:solidFill>
              </a:rPr>
              <a:t>работы</a:t>
            </a:r>
            <a:r>
              <a:rPr sz="4000" spc="-165" dirty="0">
                <a:solidFill>
                  <a:srgbClr val="002060"/>
                </a:solidFill>
              </a:rPr>
              <a:t> </a:t>
            </a:r>
            <a:r>
              <a:rPr sz="4000" dirty="0">
                <a:solidFill>
                  <a:srgbClr val="002060"/>
                </a:solidFill>
              </a:rPr>
              <a:t>с</a:t>
            </a:r>
            <a:r>
              <a:rPr sz="4000" spc="-165" dirty="0">
                <a:solidFill>
                  <a:srgbClr val="002060"/>
                </a:solidFill>
              </a:rPr>
              <a:t> </a:t>
            </a:r>
            <a:r>
              <a:rPr sz="4000" spc="-10" dirty="0">
                <a:solidFill>
                  <a:srgbClr val="002060"/>
                </a:solidFill>
              </a:rPr>
              <a:t>семьями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219" y="2741314"/>
            <a:ext cx="3178175" cy="1209675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508000" marR="408940" indent="1905" algn="ctr">
              <a:lnSpc>
                <a:spcPct val="90000"/>
              </a:lnSpc>
              <a:spcBef>
                <a:spcPts val="180"/>
              </a:spcBef>
            </a:pP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Диагностико- аналитическое направление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28800" y="1752600"/>
            <a:ext cx="501015" cy="994410"/>
            <a:chOff x="2460815" y="2539809"/>
            <a:chExt cx="501015" cy="994410"/>
          </a:xfrm>
          <a:solidFill>
            <a:srgbClr val="00B0F0"/>
          </a:solidFill>
        </p:grpSpPr>
        <p:sp>
          <p:nvSpPr>
            <p:cNvPr id="5" name="object 5"/>
            <p:cNvSpPr/>
            <p:nvPr/>
          </p:nvSpPr>
          <p:spPr>
            <a:xfrm>
              <a:off x="2468752" y="254774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363474" y="0"/>
                  </a:moveTo>
                  <a:lnTo>
                    <a:pt x="121158" y="0"/>
                  </a:lnTo>
                  <a:lnTo>
                    <a:pt x="121158" y="736091"/>
                  </a:lnTo>
                  <a:lnTo>
                    <a:pt x="0" y="736091"/>
                  </a:lnTo>
                  <a:lnTo>
                    <a:pt x="242316" y="978407"/>
                  </a:lnTo>
                  <a:lnTo>
                    <a:pt x="484632" y="736091"/>
                  </a:lnTo>
                  <a:lnTo>
                    <a:pt x="363474" y="736091"/>
                  </a:lnTo>
                  <a:lnTo>
                    <a:pt x="363474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68752" y="254774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0" y="736091"/>
                  </a:moveTo>
                  <a:lnTo>
                    <a:pt x="121158" y="736091"/>
                  </a:lnTo>
                  <a:lnTo>
                    <a:pt x="121158" y="0"/>
                  </a:lnTo>
                  <a:lnTo>
                    <a:pt x="363474" y="0"/>
                  </a:lnTo>
                  <a:lnTo>
                    <a:pt x="363474" y="736091"/>
                  </a:lnTo>
                  <a:lnTo>
                    <a:pt x="484632" y="736091"/>
                  </a:lnTo>
                  <a:lnTo>
                    <a:pt x="242316" y="978407"/>
                  </a:lnTo>
                  <a:lnTo>
                    <a:pt x="0" y="736091"/>
                  </a:lnTo>
                  <a:close/>
                </a:path>
              </a:pathLst>
            </a:custGeom>
            <a:grpFill/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531805" y="4724400"/>
            <a:ext cx="3178175" cy="974626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203200" rIns="0" bIns="0" rtlCol="0">
            <a:spAutoFit/>
          </a:bodyPr>
          <a:lstStyle/>
          <a:p>
            <a:pPr marL="640715" marR="160655" indent="-379730">
              <a:lnSpc>
                <a:spcPts val="3030"/>
              </a:lnSpc>
              <a:spcBef>
                <a:spcPts val="1600"/>
              </a:spcBef>
            </a:pP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Просветительское направление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7000" y="2707965"/>
            <a:ext cx="3178175" cy="974626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203200" rIns="0" bIns="0" rtlCol="0">
            <a:spAutoFit/>
          </a:bodyPr>
          <a:lstStyle/>
          <a:p>
            <a:pPr marL="641350" marR="121920" indent="-419100">
              <a:lnSpc>
                <a:spcPts val="3030"/>
              </a:lnSpc>
              <a:spcBef>
                <a:spcPts val="1600"/>
              </a:spcBef>
            </a:pP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Консультационное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направление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736751" y="3334083"/>
            <a:ext cx="501015" cy="994410"/>
            <a:chOff x="5816409" y="2508186"/>
            <a:chExt cx="501015" cy="994410"/>
          </a:xfrm>
          <a:solidFill>
            <a:srgbClr val="00B0F0"/>
          </a:solidFill>
        </p:grpSpPr>
        <p:sp>
          <p:nvSpPr>
            <p:cNvPr id="10" name="object 10"/>
            <p:cNvSpPr/>
            <p:nvPr/>
          </p:nvSpPr>
          <p:spPr>
            <a:xfrm>
              <a:off x="5824346" y="251612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363474" y="0"/>
                  </a:moveTo>
                  <a:lnTo>
                    <a:pt x="121157" y="0"/>
                  </a:lnTo>
                  <a:lnTo>
                    <a:pt x="121157" y="736091"/>
                  </a:lnTo>
                  <a:lnTo>
                    <a:pt x="0" y="736091"/>
                  </a:lnTo>
                  <a:lnTo>
                    <a:pt x="242315" y="978408"/>
                  </a:lnTo>
                  <a:lnTo>
                    <a:pt x="484631" y="736091"/>
                  </a:lnTo>
                  <a:lnTo>
                    <a:pt x="363474" y="736091"/>
                  </a:lnTo>
                  <a:lnTo>
                    <a:pt x="363474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24346" y="2516123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39" h="978535">
                  <a:moveTo>
                    <a:pt x="0" y="736091"/>
                  </a:moveTo>
                  <a:lnTo>
                    <a:pt x="121157" y="736091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736091"/>
                  </a:lnTo>
                  <a:lnTo>
                    <a:pt x="484631" y="736091"/>
                  </a:lnTo>
                  <a:lnTo>
                    <a:pt x="242315" y="978408"/>
                  </a:lnTo>
                  <a:lnTo>
                    <a:pt x="0" y="736091"/>
                  </a:lnTo>
                  <a:close/>
                </a:path>
              </a:pathLst>
            </a:custGeom>
            <a:grpFill/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7599012" y="1607185"/>
            <a:ext cx="501015" cy="994410"/>
            <a:chOff x="9302178" y="2539809"/>
            <a:chExt cx="501015" cy="994410"/>
          </a:xfrm>
          <a:solidFill>
            <a:srgbClr val="00B0F0"/>
          </a:solidFill>
        </p:grpSpPr>
        <p:sp>
          <p:nvSpPr>
            <p:cNvPr id="13" name="object 13"/>
            <p:cNvSpPr/>
            <p:nvPr/>
          </p:nvSpPr>
          <p:spPr>
            <a:xfrm>
              <a:off x="9310116" y="254774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363474" y="0"/>
                  </a:moveTo>
                  <a:lnTo>
                    <a:pt x="121157" y="0"/>
                  </a:lnTo>
                  <a:lnTo>
                    <a:pt x="121157" y="736091"/>
                  </a:lnTo>
                  <a:lnTo>
                    <a:pt x="0" y="736091"/>
                  </a:lnTo>
                  <a:lnTo>
                    <a:pt x="242315" y="978407"/>
                  </a:lnTo>
                  <a:lnTo>
                    <a:pt x="484631" y="736091"/>
                  </a:lnTo>
                  <a:lnTo>
                    <a:pt x="363474" y="736091"/>
                  </a:lnTo>
                  <a:lnTo>
                    <a:pt x="363474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310116" y="2547747"/>
              <a:ext cx="485140" cy="978535"/>
            </a:xfrm>
            <a:custGeom>
              <a:avLst/>
              <a:gdLst/>
              <a:ahLst/>
              <a:cxnLst/>
              <a:rect l="l" t="t" r="r" b="b"/>
              <a:pathLst>
                <a:path w="485140" h="978535">
                  <a:moveTo>
                    <a:pt x="0" y="736091"/>
                  </a:moveTo>
                  <a:lnTo>
                    <a:pt x="121157" y="736091"/>
                  </a:lnTo>
                  <a:lnTo>
                    <a:pt x="121157" y="0"/>
                  </a:lnTo>
                  <a:lnTo>
                    <a:pt x="363474" y="0"/>
                  </a:lnTo>
                  <a:lnTo>
                    <a:pt x="363474" y="736091"/>
                  </a:lnTo>
                  <a:lnTo>
                    <a:pt x="484631" y="736091"/>
                  </a:lnTo>
                  <a:lnTo>
                    <a:pt x="242315" y="978407"/>
                  </a:lnTo>
                  <a:lnTo>
                    <a:pt x="0" y="736091"/>
                  </a:lnTo>
                  <a:close/>
                </a:path>
              </a:pathLst>
            </a:custGeom>
            <a:grpFill/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324" y="407873"/>
            <a:ext cx="733615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pc="-45" dirty="0">
                <a:solidFill>
                  <a:srgbClr val="0070C0"/>
                </a:solidFill>
              </a:rPr>
              <a:t>Основные</a:t>
            </a:r>
            <a:r>
              <a:rPr spc="-165" dirty="0">
                <a:solidFill>
                  <a:srgbClr val="0070C0"/>
                </a:solidFill>
              </a:rPr>
              <a:t> </a:t>
            </a:r>
            <a:r>
              <a:rPr spc="-50" dirty="0">
                <a:solidFill>
                  <a:srgbClr val="0070C0"/>
                </a:solidFill>
              </a:rPr>
              <a:t>практические</a:t>
            </a:r>
            <a:r>
              <a:rPr spc="-185" dirty="0">
                <a:solidFill>
                  <a:srgbClr val="0070C0"/>
                </a:solidFill>
              </a:rPr>
              <a:t> </a:t>
            </a:r>
            <a:r>
              <a:rPr spc="-10" dirty="0">
                <a:solidFill>
                  <a:srgbClr val="0070C0"/>
                </a:solidFill>
              </a:rPr>
              <a:t>формы </a:t>
            </a:r>
            <a:r>
              <a:rPr spc="-55" dirty="0">
                <a:solidFill>
                  <a:srgbClr val="0070C0"/>
                </a:solidFill>
              </a:rPr>
              <a:t>взаимодействия</a:t>
            </a:r>
            <a:r>
              <a:rPr spc="-135" dirty="0">
                <a:solidFill>
                  <a:srgbClr val="0070C0"/>
                </a:solidFill>
              </a:rPr>
              <a:t> </a:t>
            </a:r>
            <a:r>
              <a:rPr dirty="0">
                <a:solidFill>
                  <a:srgbClr val="0070C0"/>
                </a:solidFill>
              </a:rPr>
              <a:t>с</a:t>
            </a:r>
            <a:r>
              <a:rPr spc="-95" dirty="0">
                <a:solidFill>
                  <a:srgbClr val="0070C0"/>
                </a:solidFill>
              </a:rPr>
              <a:t> </a:t>
            </a:r>
            <a:r>
              <a:rPr spc="-10" dirty="0">
                <a:solidFill>
                  <a:srgbClr val="0070C0"/>
                </a:solidFill>
              </a:rPr>
              <a:t>семьей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84993" y="2461004"/>
            <a:ext cx="2477135" cy="594393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161925" rIns="0" bIns="0" rtlCol="0">
            <a:spAutoFit/>
          </a:bodyPr>
          <a:lstStyle/>
          <a:p>
            <a:pPr marL="887730">
              <a:lnSpc>
                <a:spcPct val="100000"/>
              </a:lnSpc>
              <a:spcBef>
                <a:spcPts val="1275"/>
              </a:spcBef>
            </a:pPr>
            <a:r>
              <a:rPr sz="2800" b="1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</a:t>
            </a:r>
            <a:endParaRPr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26532" y="2265933"/>
            <a:ext cx="975994" cy="612140"/>
            <a:chOff x="3544760" y="1963102"/>
            <a:chExt cx="975994" cy="612140"/>
          </a:xfrm>
          <a:solidFill>
            <a:srgbClr val="00B0F0"/>
          </a:solidFill>
        </p:grpSpPr>
        <p:sp>
          <p:nvSpPr>
            <p:cNvPr id="5" name="object 5"/>
            <p:cNvSpPr/>
            <p:nvPr/>
          </p:nvSpPr>
          <p:spPr>
            <a:xfrm>
              <a:off x="3552697" y="1971039"/>
              <a:ext cx="960119" cy="596265"/>
            </a:xfrm>
            <a:custGeom>
              <a:avLst/>
              <a:gdLst/>
              <a:ahLst/>
              <a:cxnLst/>
              <a:rect l="l" t="t" r="r" b="b"/>
              <a:pathLst>
                <a:path w="960120" h="596264">
                  <a:moveTo>
                    <a:pt x="876046" y="0"/>
                  </a:moveTo>
                  <a:lnTo>
                    <a:pt x="185419" y="254762"/>
                  </a:lnTo>
                  <a:lnTo>
                    <a:pt x="143510" y="140970"/>
                  </a:lnTo>
                  <a:lnTo>
                    <a:pt x="0" y="452247"/>
                  </a:lnTo>
                  <a:lnTo>
                    <a:pt x="311276" y="595757"/>
                  </a:lnTo>
                  <a:lnTo>
                    <a:pt x="269366" y="482092"/>
                  </a:lnTo>
                  <a:lnTo>
                    <a:pt x="959992" y="227330"/>
                  </a:lnTo>
                  <a:lnTo>
                    <a:pt x="876046" y="0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52697" y="1971039"/>
              <a:ext cx="960119" cy="596265"/>
            </a:xfrm>
            <a:custGeom>
              <a:avLst/>
              <a:gdLst/>
              <a:ahLst/>
              <a:cxnLst/>
              <a:rect l="l" t="t" r="r" b="b"/>
              <a:pathLst>
                <a:path w="960120" h="596264">
                  <a:moveTo>
                    <a:pt x="143510" y="140970"/>
                  </a:moveTo>
                  <a:lnTo>
                    <a:pt x="185419" y="254762"/>
                  </a:lnTo>
                  <a:lnTo>
                    <a:pt x="876046" y="0"/>
                  </a:lnTo>
                  <a:lnTo>
                    <a:pt x="959992" y="227330"/>
                  </a:lnTo>
                  <a:lnTo>
                    <a:pt x="269366" y="482092"/>
                  </a:lnTo>
                  <a:lnTo>
                    <a:pt x="311276" y="595757"/>
                  </a:lnTo>
                  <a:lnTo>
                    <a:pt x="0" y="452247"/>
                  </a:lnTo>
                  <a:lnTo>
                    <a:pt x="143510" y="140970"/>
                  </a:lnTo>
                  <a:close/>
                </a:path>
              </a:pathLst>
            </a:custGeom>
            <a:grpFill/>
            <a:ln w="15875"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12534" y="2586078"/>
            <a:ext cx="2188210" cy="698268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666115" marR="186690" indent="-381635">
              <a:lnSpc>
                <a:spcPts val="2590"/>
              </a:lnSpc>
              <a:spcBef>
                <a:spcPts val="245"/>
              </a:spcBef>
            </a:pPr>
            <a:r>
              <a:rPr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</a:t>
            </a:r>
            <a:r>
              <a:rPr sz="2400" spc="-114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sz="24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семьей</a:t>
            </a:r>
            <a:endParaRPr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702924" y="3241586"/>
            <a:ext cx="703580" cy="920115"/>
            <a:chOff x="4045521" y="2824289"/>
            <a:chExt cx="703580" cy="920115"/>
          </a:xfrm>
          <a:solidFill>
            <a:srgbClr val="00B0F0"/>
          </a:solidFill>
        </p:grpSpPr>
        <p:sp>
          <p:nvSpPr>
            <p:cNvPr id="9" name="object 9"/>
            <p:cNvSpPr/>
            <p:nvPr/>
          </p:nvSpPr>
          <p:spPr>
            <a:xfrm>
              <a:off x="4053459" y="2832226"/>
              <a:ext cx="687705" cy="904240"/>
            </a:xfrm>
            <a:custGeom>
              <a:avLst/>
              <a:gdLst/>
              <a:ahLst/>
              <a:cxnLst/>
              <a:rect l="l" t="t" r="r" b="b"/>
              <a:pathLst>
                <a:path w="687704" h="904239">
                  <a:moveTo>
                    <a:pt x="478536" y="0"/>
                  </a:moveTo>
                  <a:lnTo>
                    <a:pt x="104393" y="633857"/>
                  </a:lnTo>
                  <a:lnTo>
                    <a:pt x="0" y="572262"/>
                  </a:lnTo>
                  <a:lnTo>
                    <a:pt x="85598" y="904113"/>
                  </a:lnTo>
                  <a:lnTo>
                    <a:pt x="417449" y="818642"/>
                  </a:lnTo>
                  <a:lnTo>
                    <a:pt x="313054" y="757047"/>
                  </a:lnTo>
                  <a:lnTo>
                    <a:pt x="687196" y="123062"/>
                  </a:lnTo>
                  <a:lnTo>
                    <a:pt x="478536" y="0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53459" y="2832226"/>
              <a:ext cx="687705" cy="904240"/>
            </a:xfrm>
            <a:custGeom>
              <a:avLst/>
              <a:gdLst/>
              <a:ahLst/>
              <a:cxnLst/>
              <a:rect l="l" t="t" r="r" b="b"/>
              <a:pathLst>
                <a:path w="687704" h="904239">
                  <a:moveTo>
                    <a:pt x="0" y="572262"/>
                  </a:moveTo>
                  <a:lnTo>
                    <a:pt x="104393" y="633857"/>
                  </a:lnTo>
                  <a:lnTo>
                    <a:pt x="478536" y="0"/>
                  </a:lnTo>
                  <a:lnTo>
                    <a:pt x="687196" y="123062"/>
                  </a:lnTo>
                  <a:lnTo>
                    <a:pt x="313054" y="757047"/>
                  </a:lnTo>
                  <a:lnTo>
                    <a:pt x="417449" y="818642"/>
                  </a:lnTo>
                  <a:lnTo>
                    <a:pt x="85598" y="904113"/>
                  </a:lnTo>
                  <a:lnTo>
                    <a:pt x="0" y="572262"/>
                  </a:lnTo>
                  <a:close/>
                </a:path>
              </a:pathLst>
            </a:custGeom>
            <a:grpFill/>
            <a:ln w="15875"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475960" y="4339386"/>
            <a:ext cx="2477135" cy="1362937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1440" marR="46990" algn="just">
              <a:lnSpc>
                <a:spcPct val="90000"/>
              </a:lnSpc>
              <a:spcBef>
                <a:spcPts val="260"/>
              </a:spcBef>
            </a:pP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Информирование родителей</a:t>
            </a:r>
            <a:r>
              <a:rPr sz="24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о</a:t>
            </a:r>
            <a:r>
              <a:rPr sz="24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alibri"/>
                <a:cs typeface="Calibri"/>
              </a:rPr>
              <a:t>ходе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образовательной деятельности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244595" y="2256724"/>
            <a:ext cx="967740" cy="630555"/>
            <a:chOff x="7120953" y="1949386"/>
            <a:chExt cx="967740" cy="630555"/>
          </a:xfrm>
          <a:solidFill>
            <a:srgbClr val="00B0F0"/>
          </a:solidFill>
        </p:grpSpPr>
        <p:sp>
          <p:nvSpPr>
            <p:cNvPr id="13" name="object 13"/>
            <p:cNvSpPr/>
            <p:nvPr/>
          </p:nvSpPr>
          <p:spPr>
            <a:xfrm>
              <a:off x="7128891" y="1957323"/>
              <a:ext cx="951865" cy="614680"/>
            </a:xfrm>
            <a:custGeom>
              <a:avLst/>
              <a:gdLst/>
              <a:ahLst/>
              <a:cxnLst/>
              <a:rect l="l" t="t" r="r" b="b"/>
              <a:pathLst>
                <a:path w="951865" h="614680">
                  <a:moveTo>
                    <a:pt x="91439" y="0"/>
                  </a:moveTo>
                  <a:lnTo>
                    <a:pt x="0" y="224409"/>
                  </a:lnTo>
                  <a:lnTo>
                    <a:pt x="681862" y="501903"/>
                  </a:lnTo>
                  <a:lnTo>
                    <a:pt x="636142" y="614172"/>
                  </a:lnTo>
                  <a:lnTo>
                    <a:pt x="951864" y="481075"/>
                  </a:lnTo>
                  <a:lnTo>
                    <a:pt x="818895" y="165353"/>
                  </a:lnTo>
                  <a:lnTo>
                    <a:pt x="773176" y="277495"/>
                  </a:lnTo>
                  <a:lnTo>
                    <a:pt x="91439" y="0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28891" y="1957323"/>
              <a:ext cx="951865" cy="614680"/>
            </a:xfrm>
            <a:custGeom>
              <a:avLst/>
              <a:gdLst/>
              <a:ahLst/>
              <a:cxnLst/>
              <a:rect l="l" t="t" r="r" b="b"/>
              <a:pathLst>
                <a:path w="951865" h="614680">
                  <a:moveTo>
                    <a:pt x="636142" y="614172"/>
                  </a:moveTo>
                  <a:lnTo>
                    <a:pt x="681862" y="501903"/>
                  </a:lnTo>
                  <a:lnTo>
                    <a:pt x="0" y="224409"/>
                  </a:lnTo>
                  <a:lnTo>
                    <a:pt x="91439" y="0"/>
                  </a:lnTo>
                  <a:lnTo>
                    <a:pt x="773176" y="277495"/>
                  </a:lnTo>
                  <a:lnTo>
                    <a:pt x="818895" y="165353"/>
                  </a:lnTo>
                  <a:lnTo>
                    <a:pt x="951864" y="481075"/>
                  </a:lnTo>
                  <a:lnTo>
                    <a:pt x="636142" y="614172"/>
                  </a:lnTo>
                  <a:close/>
                </a:path>
              </a:pathLst>
            </a:custGeom>
            <a:grpFill/>
            <a:ln w="15875"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8451483" y="2535624"/>
            <a:ext cx="2562860" cy="705962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636270" marR="331470" indent="-207645">
              <a:lnSpc>
                <a:spcPts val="2590"/>
              </a:lnSpc>
              <a:spcBef>
                <a:spcPts val="305"/>
              </a:spcBef>
            </a:pP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Просвещение родителей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208583" y="3833131"/>
            <a:ext cx="792480" cy="796925"/>
            <a:chOff x="6843204" y="2847911"/>
            <a:chExt cx="792480" cy="796925"/>
          </a:xfrm>
          <a:solidFill>
            <a:srgbClr val="00B0F0"/>
          </a:solidFill>
        </p:grpSpPr>
        <p:sp>
          <p:nvSpPr>
            <p:cNvPr id="17" name="object 17"/>
            <p:cNvSpPr/>
            <p:nvPr/>
          </p:nvSpPr>
          <p:spPr>
            <a:xfrm>
              <a:off x="6851142" y="2855848"/>
              <a:ext cx="776605" cy="781050"/>
            </a:xfrm>
            <a:custGeom>
              <a:avLst/>
              <a:gdLst/>
              <a:ahLst/>
              <a:cxnLst/>
              <a:rect l="l" t="t" r="r" b="b"/>
              <a:pathLst>
                <a:path w="776604" h="781050">
                  <a:moveTo>
                    <a:pt x="172211" y="0"/>
                  </a:moveTo>
                  <a:lnTo>
                    <a:pt x="0" y="170434"/>
                  </a:lnTo>
                  <a:lnTo>
                    <a:pt x="517778" y="693674"/>
                  </a:lnTo>
                  <a:lnTo>
                    <a:pt x="431546" y="778890"/>
                  </a:lnTo>
                  <a:lnTo>
                    <a:pt x="774318" y="780669"/>
                  </a:lnTo>
                  <a:lnTo>
                    <a:pt x="776097" y="438023"/>
                  </a:lnTo>
                  <a:lnTo>
                    <a:pt x="689990" y="523239"/>
                  </a:lnTo>
                  <a:lnTo>
                    <a:pt x="172211" y="0"/>
                  </a:lnTo>
                  <a:close/>
                </a:path>
              </a:pathLst>
            </a:custGeom>
            <a:grpFill/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51142" y="2855848"/>
              <a:ext cx="776605" cy="781050"/>
            </a:xfrm>
            <a:custGeom>
              <a:avLst/>
              <a:gdLst/>
              <a:ahLst/>
              <a:cxnLst/>
              <a:rect l="l" t="t" r="r" b="b"/>
              <a:pathLst>
                <a:path w="776604" h="781050">
                  <a:moveTo>
                    <a:pt x="431546" y="778890"/>
                  </a:moveTo>
                  <a:lnTo>
                    <a:pt x="517778" y="693674"/>
                  </a:lnTo>
                  <a:lnTo>
                    <a:pt x="0" y="170434"/>
                  </a:lnTo>
                  <a:lnTo>
                    <a:pt x="172211" y="0"/>
                  </a:lnTo>
                  <a:lnTo>
                    <a:pt x="689990" y="523239"/>
                  </a:lnTo>
                  <a:lnTo>
                    <a:pt x="776097" y="438023"/>
                  </a:lnTo>
                  <a:lnTo>
                    <a:pt x="774318" y="780669"/>
                  </a:lnTo>
                  <a:lnTo>
                    <a:pt x="431546" y="778890"/>
                  </a:lnTo>
                  <a:close/>
                </a:path>
              </a:pathLst>
            </a:custGeom>
            <a:grpFill/>
            <a:ln w="15874">
              <a:solidFill>
                <a:schemeClr val="accent3">
                  <a:lumMod val="5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705600" y="4807840"/>
            <a:ext cx="2477135" cy="683520"/>
          </a:xfrm>
          <a:prstGeom prst="rect">
            <a:avLst/>
          </a:prstGeom>
          <a:ln w="9525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16510" rIns="0" bIns="0" rtlCol="0">
            <a:spAutoFit/>
          </a:bodyPr>
          <a:lstStyle/>
          <a:p>
            <a:pPr marL="92075" marR="636905" algn="ctr">
              <a:lnSpc>
                <a:spcPts val="2590"/>
              </a:lnSpc>
              <a:spcBef>
                <a:spcPts val="5"/>
              </a:spcBef>
            </a:pPr>
            <a:r>
              <a:rPr sz="2400" spc="-10" dirty="0" err="1" smtClean="0">
                <a:solidFill>
                  <a:schemeClr val="tx1"/>
                </a:solidFill>
                <a:latin typeface="Calibri"/>
                <a:cs typeface="Calibri"/>
              </a:rPr>
              <a:t>Совместная</a:t>
            </a:r>
            <a:r>
              <a:rPr sz="2400" spc="-1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деятельность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Коррекционная работа организуется: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608976"/>
              </p:ext>
            </p:extLst>
          </p:nvPr>
        </p:nvGraphicFramePr>
        <p:xfrm>
          <a:off x="838200" y="1930400"/>
          <a:ext cx="95250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1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271" y="228600"/>
            <a:ext cx="8596668" cy="13208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ДО-учебно-методическая документация в состав которой входит: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519977"/>
              </p:ext>
            </p:extLst>
          </p:nvPr>
        </p:nvGraphicFramePr>
        <p:xfrm>
          <a:off x="661988" y="2438400"/>
          <a:ext cx="8596312" cy="38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61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2758248"/>
            <a:ext cx="4413885" cy="103169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1115" rIns="0" bIns="0" rtlCol="0">
            <a:spAutoFit/>
          </a:bodyPr>
          <a:lstStyle/>
          <a:p>
            <a:pPr marL="492759" marR="92075" indent="-300355">
              <a:lnSpc>
                <a:spcPts val="2590"/>
              </a:lnSpc>
              <a:spcBef>
                <a:spcPts val="245"/>
              </a:spcBef>
            </a:pP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Федеральный</a:t>
            </a:r>
            <a:r>
              <a:rPr sz="2400" spc="-8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государственный образовательный</a:t>
            </a:r>
            <a:r>
              <a:rPr sz="2400" spc="-1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стандарт дошкольного</a:t>
            </a:r>
            <a:r>
              <a:rPr sz="2400" spc="-10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образования</a:t>
            </a:r>
            <a:endParaRPr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6711" y="4109335"/>
            <a:ext cx="2820670" cy="1050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28575" algn="just">
              <a:lnSpc>
                <a:spcPct val="90100"/>
              </a:lnSpc>
              <a:spcBef>
                <a:spcPts val="385"/>
              </a:spcBef>
            </a:pP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утвержден</a:t>
            </a:r>
            <a:r>
              <a:rPr sz="2400" spc="-1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приказом Минобрнауки</a:t>
            </a:r>
            <a:r>
              <a:rPr sz="2400" spc="-6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России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17.10.2013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№</a:t>
            </a:r>
            <a:r>
              <a:rPr sz="2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1155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5271" y="2778961"/>
            <a:ext cx="4413885" cy="10323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31750" rIns="0" bIns="0" rtlCol="0">
            <a:spAutoFit/>
          </a:bodyPr>
          <a:lstStyle/>
          <a:p>
            <a:pPr marL="236854" marR="137160" algn="ctr">
              <a:lnSpc>
                <a:spcPts val="2590"/>
              </a:lnSpc>
              <a:spcBef>
                <a:spcPts val="250"/>
              </a:spcBef>
            </a:pP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Федеральная</a:t>
            </a:r>
            <a:r>
              <a:rPr sz="2400" spc="-9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образовательная </a:t>
            </a:r>
            <a:r>
              <a:rPr sz="2400" dirty="0">
                <a:solidFill>
                  <a:srgbClr val="0070C0"/>
                </a:solidFill>
                <a:latin typeface="Calibri"/>
                <a:cs typeface="Calibri"/>
              </a:rPr>
              <a:t>программа</a:t>
            </a:r>
            <a:r>
              <a:rPr sz="2400" spc="-105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дошкольного</a:t>
            </a:r>
            <a:endParaRPr sz="2400" dirty="0">
              <a:solidFill>
                <a:srgbClr val="0070C0"/>
              </a:solidFill>
              <a:latin typeface="Calibri"/>
              <a:cs typeface="Calibri"/>
            </a:endParaRPr>
          </a:p>
          <a:p>
            <a:pPr marL="93345" algn="ctr">
              <a:lnSpc>
                <a:spcPts val="2560"/>
              </a:lnSpc>
            </a:pPr>
            <a:r>
              <a:rPr sz="2400" spc="-10" dirty="0">
                <a:solidFill>
                  <a:srgbClr val="0070C0"/>
                </a:solidFill>
                <a:latin typeface="Calibri"/>
                <a:cs typeface="Calibri"/>
              </a:rPr>
              <a:t>образования</a:t>
            </a:r>
            <a:endParaRPr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969197" y="1626463"/>
            <a:ext cx="783590" cy="709295"/>
            <a:chOff x="3161728" y="1376616"/>
            <a:chExt cx="783590" cy="709295"/>
          </a:xfrm>
          <a:solidFill>
            <a:schemeClr val="accent1">
              <a:lumMod val="75000"/>
            </a:schemeClr>
          </a:solidFill>
        </p:grpSpPr>
        <p:sp>
          <p:nvSpPr>
            <p:cNvPr id="6" name="object 6"/>
            <p:cNvSpPr/>
            <p:nvPr/>
          </p:nvSpPr>
          <p:spPr>
            <a:xfrm>
              <a:off x="3169666" y="1384553"/>
              <a:ext cx="767715" cy="693420"/>
            </a:xfrm>
            <a:custGeom>
              <a:avLst/>
              <a:gdLst/>
              <a:ahLst/>
              <a:cxnLst/>
              <a:rect l="l" t="t" r="r" b="b"/>
              <a:pathLst>
                <a:path w="767714" h="693419">
                  <a:moveTo>
                    <a:pt x="614298" y="0"/>
                  </a:moveTo>
                  <a:lnTo>
                    <a:pt x="110743" y="411988"/>
                  </a:lnTo>
                  <a:lnTo>
                    <a:pt x="34035" y="318135"/>
                  </a:lnTo>
                  <a:lnTo>
                    <a:pt x="0" y="659130"/>
                  </a:lnTo>
                  <a:lnTo>
                    <a:pt x="340994" y="693293"/>
                  </a:lnTo>
                  <a:lnTo>
                    <a:pt x="264286" y="599440"/>
                  </a:lnTo>
                  <a:lnTo>
                    <a:pt x="767714" y="187579"/>
                  </a:lnTo>
                  <a:lnTo>
                    <a:pt x="614298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69666" y="1384553"/>
              <a:ext cx="767715" cy="693420"/>
            </a:xfrm>
            <a:custGeom>
              <a:avLst/>
              <a:gdLst/>
              <a:ahLst/>
              <a:cxnLst/>
              <a:rect l="l" t="t" r="r" b="b"/>
              <a:pathLst>
                <a:path w="767714" h="693419">
                  <a:moveTo>
                    <a:pt x="34035" y="318135"/>
                  </a:moveTo>
                  <a:lnTo>
                    <a:pt x="110743" y="411988"/>
                  </a:lnTo>
                  <a:lnTo>
                    <a:pt x="614298" y="0"/>
                  </a:lnTo>
                  <a:lnTo>
                    <a:pt x="767714" y="187579"/>
                  </a:lnTo>
                  <a:lnTo>
                    <a:pt x="264286" y="599440"/>
                  </a:lnTo>
                  <a:lnTo>
                    <a:pt x="340994" y="693293"/>
                  </a:lnTo>
                  <a:lnTo>
                    <a:pt x="0" y="659130"/>
                  </a:lnTo>
                  <a:lnTo>
                    <a:pt x="34035" y="318135"/>
                  </a:lnTo>
                  <a:close/>
                </a:path>
              </a:pathLst>
            </a:custGeom>
            <a:grpFill/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8200268" y="1675140"/>
            <a:ext cx="767715" cy="719455"/>
            <a:chOff x="7900225" y="1348422"/>
            <a:chExt cx="767715" cy="719455"/>
          </a:xfrm>
          <a:solidFill>
            <a:schemeClr val="accent1">
              <a:lumMod val="75000"/>
            </a:schemeClr>
          </a:solidFill>
        </p:grpSpPr>
        <p:sp>
          <p:nvSpPr>
            <p:cNvPr id="9" name="object 9"/>
            <p:cNvSpPr/>
            <p:nvPr/>
          </p:nvSpPr>
          <p:spPr>
            <a:xfrm>
              <a:off x="7908163" y="1356360"/>
              <a:ext cx="751840" cy="703580"/>
            </a:xfrm>
            <a:custGeom>
              <a:avLst/>
              <a:gdLst/>
              <a:ahLst/>
              <a:cxnLst/>
              <a:rect l="l" t="t" r="r" b="b"/>
              <a:pathLst>
                <a:path w="751840" h="703580">
                  <a:moveTo>
                    <a:pt x="160019" y="0"/>
                  </a:moveTo>
                  <a:lnTo>
                    <a:pt x="0" y="181990"/>
                  </a:lnTo>
                  <a:lnTo>
                    <a:pt x="489584" y="612520"/>
                  </a:lnTo>
                  <a:lnTo>
                    <a:pt x="409575" y="703452"/>
                  </a:lnTo>
                  <a:lnTo>
                    <a:pt x="751585" y="681481"/>
                  </a:lnTo>
                  <a:lnTo>
                    <a:pt x="729614" y="339470"/>
                  </a:lnTo>
                  <a:lnTo>
                    <a:pt x="649604" y="430529"/>
                  </a:lnTo>
                  <a:lnTo>
                    <a:pt x="160019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08163" y="1356360"/>
              <a:ext cx="751840" cy="703580"/>
            </a:xfrm>
            <a:custGeom>
              <a:avLst/>
              <a:gdLst/>
              <a:ahLst/>
              <a:cxnLst/>
              <a:rect l="l" t="t" r="r" b="b"/>
              <a:pathLst>
                <a:path w="751840" h="703580">
                  <a:moveTo>
                    <a:pt x="409575" y="703452"/>
                  </a:moveTo>
                  <a:lnTo>
                    <a:pt x="489584" y="612520"/>
                  </a:lnTo>
                  <a:lnTo>
                    <a:pt x="0" y="181990"/>
                  </a:lnTo>
                  <a:lnTo>
                    <a:pt x="160019" y="0"/>
                  </a:lnTo>
                  <a:lnTo>
                    <a:pt x="649604" y="430529"/>
                  </a:lnTo>
                  <a:lnTo>
                    <a:pt x="729614" y="339470"/>
                  </a:lnTo>
                  <a:lnTo>
                    <a:pt x="751585" y="681481"/>
                  </a:lnTo>
                  <a:lnTo>
                    <a:pt x="409575" y="703452"/>
                  </a:lnTo>
                  <a:close/>
                </a:path>
              </a:pathLst>
            </a:custGeom>
            <a:grpFill/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162800" y="4109335"/>
            <a:ext cx="3338829" cy="1050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1905" algn="ctr">
              <a:lnSpc>
                <a:spcPct val="90100"/>
              </a:lnSpc>
              <a:spcBef>
                <a:spcPts val="385"/>
              </a:spcBef>
            </a:pP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утверждена</a:t>
            </a:r>
            <a:r>
              <a:rPr sz="2400" spc="-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приказом Минпросвещения</a:t>
            </a:r>
            <a:r>
              <a:rPr sz="2400" spc="-10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России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от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25.11.2022</a:t>
            </a: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04040"/>
                </a:solidFill>
                <a:latin typeface="Calibri"/>
                <a:cs typeface="Calibri"/>
              </a:rPr>
              <a:t>№</a:t>
            </a:r>
            <a:r>
              <a:rPr sz="2400" spc="-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Calibri"/>
                <a:cs typeface="Calibri"/>
              </a:rPr>
              <a:t>1028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81000" y="67764"/>
            <a:ext cx="8596668" cy="1320800"/>
          </a:xfrm>
          <a:prstGeom prst="rect">
            <a:avLst/>
          </a:prstGeom>
        </p:spPr>
        <p:txBody>
          <a:bodyPr vert="horz" wrap="square" lIns="0" tIns="37177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ОП</a:t>
            </a:r>
            <a:r>
              <a:rPr sz="40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ДО</a:t>
            </a:r>
            <a:r>
              <a:rPr sz="40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разработана</a:t>
            </a:r>
            <a:r>
              <a:rPr sz="4000" spc="-1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на</a:t>
            </a:r>
            <a:r>
              <a:rPr sz="40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основе</a:t>
            </a:r>
            <a:r>
              <a:rPr sz="4000" spc="-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dirty="0">
                <a:solidFill>
                  <a:srgbClr val="000000"/>
                </a:solidFill>
                <a:latin typeface="Calibri"/>
                <a:cs typeface="Calibri"/>
              </a:rPr>
              <a:t>двух</a:t>
            </a:r>
            <a:r>
              <a:rPr sz="4000" spc="-8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000" spc="-10" dirty="0">
                <a:solidFill>
                  <a:srgbClr val="000000"/>
                </a:solidFill>
                <a:latin typeface="Calibri"/>
                <a:cs typeface="Calibri"/>
              </a:rPr>
              <a:t>документов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-24876"/>
            <a:ext cx="8596668" cy="1379660"/>
          </a:xfrm>
          <a:prstGeom prst="rect">
            <a:avLst/>
          </a:prstGeom>
        </p:spPr>
        <p:txBody>
          <a:bodyPr vert="horz" wrap="square" lIns="0" tIns="634797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100"/>
              </a:spcBef>
            </a:pPr>
            <a:r>
              <a:rPr lang="ru-RU" sz="4800" dirty="0" smtClean="0">
                <a:solidFill>
                  <a:srgbClr val="0070C0"/>
                </a:solidFill>
              </a:rPr>
              <a:t>Ф</a:t>
            </a:r>
            <a:r>
              <a:rPr sz="4800" dirty="0" smtClean="0">
                <a:solidFill>
                  <a:srgbClr val="0070C0"/>
                </a:solidFill>
              </a:rPr>
              <a:t>ОП</a:t>
            </a:r>
            <a:r>
              <a:rPr sz="4800" spc="-165" dirty="0" smtClean="0">
                <a:solidFill>
                  <a:srgbClr val="0070C0"/>
                </a:solidFill>
              </a:rPr>
              <a:t> </a:t>
            </a:r>
            <a:r>
              <a:rPr sz="4800" dirty="0">
                <a:solidFill>
                  <a:srgbClr val="0070C0"/>
                </a:solidFill>
              </a:rPr>
              <a:t>ДО</a:t>
            </a:r>
            <a:r>
              <a:rPr sz="4800" spc="-150" dirty="0">
                <a:solidFill>
                  <a:srgbClr val="0070C0"/>
                </a:solidFill>
              </a:rPr>
              <a:t> </a:t>
            </a:r>
            <a:r>
              <a:rPr sz="4800" spc="-45" dirty="0">
                <a:solidFill>
                  <a:srgbClr val="0070C0"/>
                </a:solidFill>
              </a:rPr>
              <a:t>включает</a:t>
            </a:r>
            <a:endParaRPr sz="4800" dirty="0">
              <a:solidFill>
                <a:srgbClr val="0070C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93068" y="2287576"/>
            <a:ext cx="34036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40" dirty="0">
                <a:latin typeface="Calibri"/>
                <a:cs typeface="Calibri"/>
              </a:rPr>
              <a:t>Три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основных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раздела</a:t>
            </a:r>
            <a:endParaRPr sz="28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01129" y="2263129"/>
            <a:ext cx="994410" cy="501015"/>
            <a:chOff x="6335458" y="2878518"/>
            <a:chExt cx="994410" cy="501015"/>
          </a:xfrm>
          <a:solidFill>
            <a:schemeClr val="accent1">
              <a:lumMod val="75000"/>
            </a:schemeClr>
          </a:solidFill>
        </p:grpSpPr>
        <p:sp>
          <p:nvSpPr>
            <p:cNvPr id="5" name="object 5"/>
            <p:cNvSpPr/>
            <p:nvPr/>
          </p:nvSpPr>
          <p:spPr>
            <a:xfrm>
              <a:off x="6343396" y="288645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39">
                  <a:moveTo>
                    <a:pt x="242315" y="0"/>
                  </a:moveTo>
                  <a:lnTo>
                    <a:pt x="0" y="242316"/>
                  </a:lnTo>
                  <a:lnTo>
                    <a:pt x="242315" y="484632"/>
                  </a:lnTo>
                  <a:lnTo>
                    <a:pt x="242315" y="363474"/>
                  </a:lnTo>
                  <a:lnTo>
                    <a:pt x="978407" y="363474"/>
                  </a:lnTo>
                  <a:lnTo>
                    <a:pt x="978407" y="121158"/>
                  </a:lnTo>
                  <a:lnTo>
                    <a:pt x="242315" y="121158"/>
                  </a:lnTo>
                  <a:lnTo>
                    <a:pt x="242315" y="0"/>
                  </a:lnTo>
                  <a:close/>
                </a:path>
              </a:pathLst>
            </a:custGeom>
            <a:grpFill/>
            <a:ln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343396" y="2886455"/>
              <a:ext cx="978535" cy="485140"/>
            </a:xfrm>
            <a:custGeom>
              <a:avLst/>
              <a:gdLst/>
              <a:ahLst/>
              <a:cxnLst/>
              <a:rect l="l" t="t" r="r" b="b"/>
              <a:pathLst>
                <a:path w="978534" h="485139">
                  <a:moveTo>
                    <a:pt x="978407" y="363474"/>
                  </a:moveTo>
                  <a:lnTo>
                    <a:pt x="242315" y="363474"/>
                  </a:lnTo>
                  <a:lnTo>
                    <a:pt x="242315" y="484632"/>
                  </a:lnTo>
                  <a:lnTo>
                    <a:pt x="0" y="242316"/>
                  </a:lnTo>
                  <a:lnTo>
                    <a:pt x="242315" y="0"/>
                  </a:lnTo>
                  <a:lnTo>
                    <a:pt x="242315" y="121158"/>
                  </a:lnTo>
                  <a:lnTo>
                    <a:pt x="978407" y="121158"/>
                  </a:lnTo>
                  <a:lnTo>
                    <a:pt x="978407" y="363474"/>
                  </a:lnTo>
                  <a:close/>
                </a:path>
              </a:pathLst>
            </a:custGeom>
            <a:grpFill/>
            <a:ln w="15875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48859" y="4437006"/>
            <a:ext cx="990219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Все</a:t>
            </a:r>
            <a:r>
              <a:rPr sz="2800" spc="1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разделы</a:t>
            </a:r>
            <a:r>
              <a:rPr sz="2800" spc="1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ОП</a:t>
            </a:r>
            <a:r>
              <a:rPr sz="2800" spc="1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ДО</a:t>
            </a:r>
            <a:r>
              <a:rPr sz="2800" spc="13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включают</a:t>
            </a:r>
            <a:r>
              <a:rPr sz="2800" spc="145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обязательную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часть</a:t>
            </a:r>
            <a:r>
              <a:rPr sz="2800" spc="150" dirty="0">
                <a:latin typeface="Calibri"/>
                <a:cs typeface="Calibri"/>
              </a:rPr>
              <a:t>  </a:t>
            </a:r>
            <a:r>
              <a:rPr sz="2800" dirty="0">
                <a:latin typeface="Calibri"/>
                <a:cs typeface="Calibri"/>
              </a:rPr>
              <a:t>и</a:t>
            </a:r>
            <a:r>
              <a:rPr sz="2800" spc="140" dirty="0">
                <a:latin typeface="Calibri"/>
                <a:cs typeface="Calibri"/>
              </a:rPr>
              <a:t>  </a:t>
            </a:r>
            <a:r>
              <a:rPr sz="2800" spc="-10" dirty="0">
                <a:latin typeface="Calibri"/>
                <a:cs typeface="Calibri"/>
              </a:rPr>
              <a:t>часть, </a:t>
            </a:r>
            <a:r>
              <a:rPr sz="2800" dirty="0">
                <a:latin typeface="Calibri"/>
                <a:cs typeface="Calibri"/>
              </a:rPr>
              <a:t>формируемую</a:t>
            </a:r>
            <a:r>
              <a:rPr sz="2800" spc="434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участниками</a:t>
            </a:r>
            <a:r>
              <a:rPr sz="2800" spc="430" dirty="0">
                <a:latin typeface="Calibri"/>
                <a:cs typeface="Calibri"/>
              </a:rPr>
              <a:t>   </a:t>
            </a:r>
            <a:r>
              <a:rPr sz="2800" dirty="0">
                <a:latin typeface="Calibri"/>
                <a:cs typeface="Calibri"/>
              </a:rPr>
              <a:t>образовательных</a:t>
            </a:r>
            <a:r>
              <a:rPr sz="2800" spc="434" dirty="0">
                <a:latin typeface="Calibri"/>
                <a:cs typeface="Calibri"/>
              </a:rPr>
              <a:t>   </a:t>
            </a:r>
            <a:r>
              <a:rPr sz="2800" spc="-10" dirty="0">
                <a:latin typeface="Calibri"/>
                <a:cs typeface="Calibri"/>
              </a:rPr>
              <a:t>отношений, </a:t>
            </a:r>
            <a:r>
              <a:rPr sz="2800" dirty="0">
                <a:latin typeface="Calibri"/>
                <a:cs typeface="Calibri"/>
              </a:rPr>
              <a:t>которые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дополняют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друг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друга.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7725" y="1354784"/>
            <a:ext cx="3439875" cy="281872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226060" rIns="0" bIns="0" rtlCol="0">
            <a:spAutoFit/>
          </a:bodyPr>
          <a:lstStyle/>
          <a:p>
            <a:pPr marL="461010" indent="-457200">
              <a:lnSpc>
                <a:spcPct val="100000"/>
              </a:lnSpc>
              <a:spcBef>
                <a:spcPts val="1780"/>
              </a:spcBef>
              <a:buClr>
                <a:srgbClr val="002060"/>
              </a:buClr>
              <a:buSzPct val="96428"/>
              <a:buFont typeface="Wingdings" panose="05000000000000000000" pitchFamily="2" charset="2"/>
              <a:buChar char="Ø"/>
              <a:tabLst>
                <a:tab pos="173355" algn="l"/>
              </a:tabLst>
            </a:pPr>
            <a:r>
              <a:rPr sz="2800" dirty="0">
                <a:latin typeface="Calibri"/>
                <a:cs typeface="Calibri"/>
              </a:rPr>
              <a:t>Целевой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раздел</a:t>
            </a:r>
            <a:endParaRPr sz="2800" dirty="0">
              <a:latin typeface="Calibri"/>
              <a:cs typeface="Calibri"/>
            </a:endParaRPr>
          </a:p>
          <a:p>
            <a:pPr marL="461010" indent="-457200">
              <a:lnSpc>
                <a:spcPct val="100000"/>
              </a:lnSpc>
              <a:spcBef>
                <a:spcPts val="1680"/>
              </a:spcBef>
              <a:buClr>
                <a:srgbClr val="002060"/>
              </a:buClr>
              <a:buSzPct val="96428"/>
              <a:buFont typeface="Wingdings" panose="05000000000000000000" pitchFamily="2" charset="2"/>
              <a:buChar char="Ø"/>
              <a:tabLst>
                <a:tab pos="173355" algn="l"/>
              </a:tabLst>
            </a:pPr>
            <a:r>
              <a:rPr sz="2800" spc="-25" dirty="0">
                <a:latin typeface="Calibri"/>
                <a:cs typeface="Calibri"/>
              </a:rPr>
              <a:t>Содержательный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раздел</a:t>
            </a:r>
            <a:endParaRPr sz="2800" dirty="0">
              <a:latin typeface="Calibri"/>
              <a:cs typeface="Calibri"/>
            </a:endParaRPr>
          </a:p>
          <a:p>
            <a:pPr marL="461010" indent="-457200">
              <a:lnSpc>
                <a:spcPct val="100000"/>
              </a:lnSpc>
              <a:spcBef>
                <a:spcPts val="1680"/>
              </a:spcBef>
              <a:buClr>
                <a:srgbClr val="002060"/>
              </a:buClr>
              <a:buSzPct val="96428"/>
              <a:buFont typeface="Wingdings" panose="05000000000000000000" pitchFamily="2" charset="2"/>
              <a:buChar char="Ø"/>
              <a:tabLst>
                <a:tab pos="173355" algn="l"/>
              </a:tabLst>
            </a:pPr>
            <a:r>
              <a:rPr sz="2800" spc="-10" dirty="0">
                <a:latin typeface="Calibri"/>
                <a:cs typeface="Calibri"/>
              </a:rPr>
              <a:t>Организационный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раздел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740" y="102529"/>
            <a:ext cx="8596668" cy="1321823"/>
          </a:xfrm>
          <a:prstGeom prst="rect">
            <a:avLst/>
          </a:prstGeom>
        </p:spPr>
        <p:txBody>
          <a:bodyPr vert="horz" wrap="square" lIns="0" tIns="699439" rIns="0" bIns="0" rtlCol="0">
            <a:spAutoFit/>
          </a:bodyPr>
          <a:lstStyle/>
          <a:p>
            <a:pPr marL="199390">
              <a:lnSpc>
                <a:spcPct val="100000"/>
              </a:lnSpc>
              <a:spcBef>
                <a:spcPts val="105"/>
              </a:spcBef>
            </a:pPr>
            <a:r>
              <a:rPr sz="4000" spc="-50" dirty="0">
                <a:solidFill>
                  <a:srgbClr val="0070C0"/>
                </a:solidFill>
              </a:rPr>
              <a:t>Соотношение</a:t>
            </a:r>
            <a:r>
              <a:rPr sz="4000" spc="-175" dirty="0">
                <a:solidFill>
                  <a:srgbClr val="0070C0"/>
                </a:solidFill>
              </a:rPr>
              <a:t> </a:t>
            </a:r>
            <a:r>
              <a:rPr sz="4000" spc="-35" dirty="0">
                <a:solidFill>
                  <a:srgbClr val="0070C0"/>
                </a:solidFill>
              </a:rPr>
              <a:t>частей</a:t>
            </a:r>
            <a:r>
              <a:rPr sz="4000" spc="-170" dirty="0">
                <a:solidFill>
                  <a:srgbClr val="0070C0"/>
                </a:solidFill>
              </a:rPr>
              <a:t> </a:t>
            </a:r>
            <a:r>
              <a:rPr sz="4000" dirty="0">
                <a:solidFill>
                  <a:srgbClr val="0070C0"/>
                </a:solidFill>
              </a:rPr>
              <a:t>ОП</a:t>
            </a:r>
            <a:r>
              <a:rPr sz="4000" spc="-170" dirty="0">
                <a:solidFill>
                  <a:srgbClr val="0070C0"/>
                </a:solidFill>
              </a:rPr>
              <a:t> </a:t>
            </a:r>
            <a:r>
              <a:rPr sz="4000" spc="-25" dirty="0">
                <a:solidFill>
                  <a:srgbClr val="0070C0"/>
                </a:solidFill>
              </a:rPr>
              <a:t>ДО</a:t>
            </a:r>
            <a:endParaRPr spc="-25" dirty="0">
              <a:solidFill>
                <a:srgbClr val="0070C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5625" y="1822830"/>
            <a:ext cx="7894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84115" algn="l"/>
                <a:tab pos="6058535" algn="l"/>
              </a:tabLst>
            </a:pP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Обязательная</a:t>
            </a:r>
            <a:r>
              <a:rPr sz="2400" spc="3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часть</a:t>
            </a:r>
            <a:r>
              <a:rPr sz="2400" spc="3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Программы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Часть,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формируемая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5625" y="2151964"/>
            <a:ext cx="726503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4360" algn="l"/>
                <a:tab pos="2226945" algn="l"/>
                <a:tab pos="4141470" algn="l"/>
                <a:tab pos="4984115" algn="l"/>
              </a:tabLst>
            </a:pP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разработана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в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соответствии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с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образовательных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87661" y="1822830"/>
            <a:ext cx="168084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5095" marR="5080" indent="-113030">
              <a:lnSpc>
                <a:spcPts val="2590"/>
              </a:lnSpc>
              <a:spcBef>
                <a:spcPts val="425"/>
              </a:spcBef>
            </a:pP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участниками отношений</a:t>
            </a:r>
            <a:r>
              <a:rPr sz="2400" spc="-10" dirty="0">
                <a:solidFill>
                  <a:srgbClr val="404040"/>
                </a:solidFill>
                <a:latin typeface="Calibri"/>
                <a:cs typeface="Calibri"/>
              </a:rPr>
              <a:t>,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5625" y="2481453"/>
            <a:ext cx="921829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857250" algn="l"/>
                <a:tab pos="1396365" algn="l"/>
                <a:tab pos="1707514" algn="l"/>
                <a:tab pos="3348990" algn="l"/>
                <a:tab pos="3641725" algn="l"/>
                <a:tab pos="4984115" algn="l"/>
                <a:tab pos="7230745" algn="l"/>
              </a:tabLst>
            </a:pPr>
            <a:r>
              <a:rPr sz="2400" spc="-20" dirty="0">
                <a:solidFill>
                  <a:schemeClr val="tx1"/>
                </a:solidFill>
                <a:latin typeface="Calibri"/>
                <a:cs typeface="Calibri"/>
              </a:rPr>
              <a:t>ФГОС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ДО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оформлена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в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20" dirty="0">
                <a:solidFill>
                  <a:schemeClr val="tx1"/>
                </a:solidFill>
                <a:latin typeface="Calibri"/>
                <a:cs typeface="Calibri"/>
              </a:rPr>
              <a:t>виде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представлена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парциальными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ссылок</a:t>
            </a:r>
            <a:r>
              <a:rPr sz="24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на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ФОП</a:t>
            </a:r>
            <a:r>
              <a:rPr sz="24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ДО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78388" y="2481453"/>
            <a:ext cx="190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0" dirty="0">
                <a:solidFill>
                  <a:srgbClr val="404040"/>
                </a:solidFill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297548" y="2810636"/>
            <a:ext cx="487172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1710689" algn="l"/>
                <a:tab pos="3770629" algn="l"/>
              </a:tabLst>
            </a:pP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авторскими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программами,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20" dirty="0">
                <a:solidFill>
                  <a:schemeClr val="tx1"/>
                </a:solidFill>
                <a:latin typeface="Calibri"/>
                <a:cs typeface="Calibri"/>
              </a:rPr>
              <a:t>которые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отражают</a:t>
            </a:r>
            <a:r>
              <a:rPr sz="2400" spc="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специфику</a:t>
            </a:r>
            <a:r>
              <a:rPr sz="2400" spc="1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национальных,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361122" y="3508311"/>
            <a:ext cx="501015" cy="664845"/>
            <a:chOff x="1361122" y="3508311"/>
            <a:chExt cx="501015" cy="664845"/>
          </a:xfrm>
          <a:solidFill>
            <a:srgbClr val="00B0F0"/>
          </a:solidFill>
        </p:grpSpPr>
        <p:sp>
          <p:nvSpPr>
            <p:cNvPr id="10" name="object 10"/>
            <p:cNvSpPr/>
            <p:nvPr/>
          </p:nvSpPr>
          <p:spPr>
            <a:xfrm>
              <a:off x="1369060" y="3516248"/>
              <a:ext cx="485140" cy="648970"/>
            </a:xfrm>
            <a:custGeom>
              <a:avLst/>
              <a:gdLst/>
              <a:ahLst/>
              <a:cxnLst/>
              <a:rect l="l" t="t" r="r" b="b"/>
              <a:pathLst>
                <a:path w="485139" h="648970">
                  <a:moveTo>
                    <a:pt x="242315" y="0"/>
                  </a:moveTo>
                  <a:lnTo>
                    <a:pt x="0" y="242315"/>
                  </a:lnTo>
                  <a:lnTo>
                    <a:pt x="121158" y="242315"/>
                  </a:lnTo>
                  <a:lnTo>
                    <a:pt x="121158" y="648462"/>
                  </a:lnTo>
                  <a:lnTo>
                    <a:pt x="363473" y="648462"/>
                  </a:lnTo>
                  <a:lnTo>
                    <a:pt x="363473" y="242315"/>
                  </a:lnTo>
                  <a:lnTo>
                    <a:pt x="484632" y="242315"/>
                  </a:lnTo>
                  <a:lnTo>
                    <a:pt x="24231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69060" y="3516248"/>
              <a:ext cx="485140" cy="648970"/>
            </a:xfrm>
            <a:custGeom>
              <a:avLst/>
              <a:gdLst/>
              <a:ahLst/>
              <a:cxnLst/>
              <a:rect l="l" t="t" r="r" b="b"/>
              <a:pathLst>
                <a:path w="485139" h="648970">
                  <a:moveTo>
                    <a:pt x="121158" y="648462"/>
                  </a:moveTo>
                  <a:lnTo>
                    <a:pt x="121158" y="242315"/>
                  </a:lnTo>
                  <a:lnTo>
                    <a:pt x="0" y="242315"/>
                  </a:lnTo>
                  <a:lnTo>
                    <a:pt x="242315" y="0"/>
                  </a:lnTo>
                  <a:lnTo>
                    <a:pt x="484632" y="242315"/>
                  </a:lnTo>
                  <a:lnTo>
                    <a:pt x="363473" y="242315"/>
                  </a:lnTo>
                  <a:lnTo>
                    <a:pt x="363473" y="648462"/>
                  </a:lnTo>
                  <a:lnTo>
                    <a:pt x="121158" y="648462"/>
                  </a:lnTo>
                  <a:close/>
                </a:path>
              </a:pathLst>
            </a:custGeom>
            <a:grpFill/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6607746" y="4350956"/>
            <a:ext cx="501015" cy="711835"/>
            <a:chOff x="6607746" y="4350956"/>
            <a:chExt cx="501015" cy="711835"/>
          </a:xfrm>
        </p:grpSpPr>
        <p:sp>
          <p:nvSpPr>
            <p:cNvPr id="13" name="object 13"/>
            <p:cNvSpPr/>
            <p:nvPr/>
          </p:nvSpPr>
          <p:spPr>
            <a:xfrm>
              <a:off x="6615683" y="4358894"/>
              <a:ext cx="485140" cy="695960"/>
            </a:xfrm>
            <a:custGeom>
              <a:avLst/>
              <a:gdLst/>
              <a:ahLst/>
              <a:cxnLst/>
              <a:rect l="l" t="t" r="r" b="b"/>
              <a:pathLst>
                <a:path w="485140" h="695960">
                  <a:moveTo>
                    <a:pt x="242316" y="0"/>
                  </a:moveTo>
                  <a:lnTo>
                    <a:pt x="0" y="242315"/>
                  </a:lnTo>
                  <a:lnTo>
                    <a:pt x="121158" y="242315"/>
                  </a:lnTo>
                  <a:lnTo>
                    <a:pt x="121158" y="695578"/>
                  </a:lnTo>
                  <a:lnTo>
                    <a:pt x="363474" y="695578"/>
                  </a:lnTo>
                  <a:lnTo>
                    <a:pt x="363474" y="242315"/>
                  </a:lnTo>
                  <a:lnTo>
                    <a:pt x="484632" y="242315"/>
                  </a:lnTo>
                  <a:lnTo>
                    <a:pt x="242316" y="0"/>
                  </a:lnTo>
                  <a:close/>
                </a:path>
              </a:pathLst>
            </a:custGeom>
            <a:solidFill>
              <a:srgbClr val="E383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15683" y="4358894"/>
              <a:ext cx="485140" cy="695960"/>
            </a:xfrm>
            <a:custGeom>
              <a:avLst/>
              <a:gdLst/>
              <a:ahLst/>
              <a:cxnLst/>
              <a:rect l="l" t="t" r="r" b="b"/>
              <a:pathLst>
                <a:path w="485140" h="695960">
                  <a:moveTo>
                    <a:pt x="121158" y="695578"/>
                  </a:moveTo>
                  <a:lnTo>
                    <a:pt x="121158" y="242315"/>
                  </a:lnTo>
                  <a:lnTo>
                    <a:pt x="0" y="242315"/>
                  </a:lnTo>
                  <a:lnTo>
                    <a:pt x="242316" y="0"/>
                  </a:lnTo>
                  <a:lnTo>
                    <a:pt x="484632" y="242315"/>
                  </a:lnTo>
                  <a:lnTo>
                    <a:pt x="363474" y="242315"/>
                  </a:lnTo>
                  <a:lnTo>
                    <a:pt x="363474" y="695578"/>
                  </a:lnTo>
                  <a:lnTo>
                    <a:pt x="121158" y="695578"/>
                  </a:lnTo>
                  <a:close/>
                </a:path>
              </a:pathLst>
            </a:custGeom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708150" y="3469081"/>
            <a:ext cx="9460865" cy="239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01845">
              <a:lnSpc>
                <a:spcPts val="2735"/>
              </a:lnSpc>
              <a:spcBef>
                <a:spcPts val="100"/>
              </a:spcBef>
              <a:tabLst>
                <a:tab pos="7142480" algn="l"/>
                <a:tab pos="7598409" algn="l"/>
              </a:tabLst>
            </a:pP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социокультурных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региональных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01845">
              <a:lnSpc>
                <a:spcPts val="2735"/>
              </a:lnSpc>
            </a:pP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условий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2700" marR="6231890">
              <a:lnSpc>
                <a:spcPts val="2590"/>
              </a:lnSpc>
              <a:spcBef>
                <a:spcPts val="2515"/>
              </a:spcBef>
            </a:pP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Не</a:t>
            </a:r>
            <a:r>
              <a:rPr sz="24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менее</a:t>
            </a:r>
            <a:r>
              <a:rPr sz="2400" spc="-2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60%</a:t>
            </a:r>
            <a:r>
              <a:rPr sz="24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от</a:t>
            </a:r>
            <a:r>
              <a:rPr sz="24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общего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объема</a:t>
            </a:r>
            <a:r>
              <a:rPr sz="24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программы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5302885" marR="924560">
              <a:lnSpc>
                <a:spcPts val="2590"/>
              </a:lnSpc>
              <a:spcBef>
                <a:spcPts val="325"/>
              </a:spcBef>
            </a:pP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Не</a:t>
            </a:r>
            <a:r>
              <a:rPr sz="24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более</a:t>
            </a:r>
            <a:r>
              <a:rPr sz="24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40</a:t>
            </a:r>
            <a:r>
              <a:rPr sz="24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%</a:t>
            </a:r>
            <a:r>
              <a:rPr sz="24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от</a:t>
            </a:r>
            <a:r>
              <a:rPr sz="24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общего </a:t>
            </a:r>
            <a:r>
              <a:rPr sz="2400" dirty="0">
                <a:solidFill>
                  <a:schemeClr val="tx1"/>
                </a:solidFill>
                <a:latin typeface="Calibri"/>
                <a:cs typeface="Calibri"/>
              </a:rPr>
              <a:t>объема</a:t>
            </a:r>
            <a:r>
              <a:rPr sz="24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alibri"/>
                <a:cs typeface="Calibri"/>
              </a:rPr>
              <a:t>программы</a:t>
            </a:r>
            <a:endParaRPr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6" name="object 9"/>
          <p:cNvGrpSpPr/>
          <p:nvPr/>
        </p:nvGrpSpPr>
        <p:grpSpPr>
          <a:xfrm>
            <a:off x="6599808" y="4358894"/>
            <a:ext cx="501015" cy="766991"/>
            <a:chOff x="1361122" y="3508311"/>
            <a:chExt cx="501015" cy="664845"/>
          </a:xfrm>
          <a:solidFill>
            <a:srgbClr val="00B0F0"/>
          </a:solidFill>
        </p:grpSpPr>
        <p:sp>
          <p:nvSpPr>
            <p:cNvPr id="17" name="object 10"/>
            <p:cNvSpPr/>
            <p:nvPr/>
          </p:nvSpPr>
          <p:spPr>
            <a:xfrm>
              <a:off x="1369060" y="3516248"/>
              <a:ext cx="485140" cy="648970"/>
            </a:xfrm>
            <a:custGeom>
              <a:avLst/>
              <a:gdLst/>
              <a:ahLst/>
              <a:cxnLst/>
              <a:rect l="l" t="t" r="r" b="b"/>
              <a:pathLst>
                <a:path w="485139" h="648970">
                  <a:moveTo>
                    <a:pt x="242315" y="0"/>
                  </a:moveTo>
                  <a:lnTo>
                    <a:pt x="0" y="242315"/>
                  </a:lnTo>
                  <a:lnTo>
                    <a:pt x="121158" y="242315"/>
                  </a:lnTo>
                  <a:lnTo>
                    <a:pt x="121158" y="648462"/>
                  </a:lnTo>
                  <a:lnTo>
                    <a:pt x="363473" y="648462"/>
                  </a:lnTo>
                  <a:lnTo>
                    <a:pt x="363473" y="242315"/>
                  </a:lnTo>
                  <a:lnTo>
                    <a:pt x="484632" y="242315"/>
                  </a:lnTo>
                  <a:lnTo>
                    <a:pt x="24231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1"/>
            <p:cNvSpPr/>
            <p:nvPr/>
          </p:nvSpPr>
          <p:spPr>
            <a:xfrm>
              <a:off x="1369060" y="3516248"/>
              <a:ext cx="485140" cy="648970"/>
            </a:xfrm>
            <a:custGeom>
              <a:avLst/>
              <a:gdLst/>
              <a:ahLst/>
              <a:cxnLst/>
              <a:rect l="l" t="t" r="r" b="b"/>
              <a:pathLst>
                <a:path w="485139" h="648970">
                  <a:moveTo>
                    <a:pt x="121158" y="648462"/>
                  </a:moveTo>
                  <a:lnTo>
                    <a:pt x="121158" y="242315"/>
                  </a:lnTo>
                  <a:lnTo>
                    <a:pt x="0" y="242315"/>
                  </a:lnTo>
                  <a:lnTo>
                    <a:pt x="242315" y="0"/>
                  </a:lnTo>
                  <a:lnTo>
                    <a:pt x="484632" y="242315"/>
                  </a:lnTo>
                  <a:lnTo>
                    <a:pt x="363473" y="242315"/>
                  </a:lnTo>
                  <a:lnTo>
                    <a:pt x="363473" y="648462"/>
                  </a:lnTo>
                  <a:lnTo>
                    <a:pt x="121158" y="648462"/>
                  </a:lnTo>
                  <a:close/>
                </a:path>
              </a:pathLst>
            </a:custGeom>
            <a:grpFill/>
            <a:ln w="15875">
              <a:solidFill>
                <a:srgbClr val="A7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88457"/>
          </a:xfrm>
          <a:prstGeom prst="rect">
            <a:avLst/>
          </a:prstGeom>
        </p:spPr>
        <p:txBody>
          <a:bodyPr vert="horz" wrap="square" lIns="0" tIns="232029" rIns="0" bIns="0" rtlCol="0">
            <a:spAutoFit/>
          </a:bodyPr>
          <a:lstStyle/>
          <a:p>
            <a:pPr marL="199390" marR="5080">
              <a:lnSpc>
                <a:spcPts val="4490"/>
              </a:lnSpc>
              <a:spcBef>
                <a:spcPts val="915"/>
              </a:spcBef>
            </a:pPr>
            <a:r>
              <a:rPr spc="-55" dirty="0">
                <a:solidFill>
                  <a:srgbClr val="0070C0"/>
                </a:solidFill>
              </a:rPr>
              <a:t>Взаимодействие</a:t>
            </a:r>
            <a:r>
              <a:rPr spc="-114" dirty="0">
                <a:solidFill>
                  <a:srgbClr val="0070C0"/>
                </a:solidFill>
              </a:rPr>
              <a:t> </a:t>
            </a:r>
            <a:r>
              <a:rPr spc="-10" dirty="0">
                <a:solidFill>
                  <a:srgbClr val="0070C0"/>
                </a:solidFill>
              </a:rPr>
              <a:t>педагогического </a:t>
            </a:r>
            <a:r>
              <a:rPr spc="-50" dirty="0">
                <a:solidFill>
                  <a:srgbClr val="0070C0"/>
                </a:solidFill>
              </a:rPr>
              <a:t>коллектива</a:t>
            </a:r>
            <a:r>
              <a:rPr spc="-175" dirty="0">
                <a:solidFill>
                  <a:srgbClr val="0070C0"/>
                </a:solidFill>
              </a:rPr>
              <a:t> </a:t>
            </a:r>
            <a:r>
              <a:rPr dirty="0">
                <a:solidFill>
                  <a:srgbClr val="0070C0"/>
                </a:solidFill>
              </a:rPr>
              <a:t>с</a:t>
            </a:r>
            <a:r>
              <a:rPr spc="-165" dirty="0">
                <a:solidFill>
                  <a:srgbClr val="0070C0"/>
                </a:solidFill>
              </a:rPr>
              <a:t> </a:t>
            </a:r>
            <a:r>
              <a:rPr spc="-35" dirty="0">
                <a:solidFill>
                  <a:srgbClr val="0070C0"/>
                </a:solidFill>
              </a:rPr>
              <a:t>семьями</a:t>
            </a:r>
            <a:r>
              <a:rPr spc="-180" dirty="0">
                <a:solidFill>
                  <a:srgbClr val="0070C0"/>
                </a:solidFill>
              </a:rPr>
              <a:t> </a:t>
            </a:r>
            <a:r>
              <a:rPr spc="-40" dirty="0">
                <a:solidFill>
                  <a:srgbClr val="0070C0"/>
                </a:solidFill>
              </a:rPr>
              <a:t>воспитанников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7334" y="1998057"/>
            <a:ext cx="10368280" cy="414177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8255" algn="just">
              <a:lnSpc>
                <a:spcPts val="3240"/>
              </a:lnSpc>
              <a:spcBef>
                <a:spcPts val="505"/>
              </a:spcBef>
            </a:pPr>
            <a:r>
              <a:rPr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</a:t>
            </a:r>
            <a:r>
              <a:rPr sz="3200" b="1" spc="6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sz="3200" b="1" spc="6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sz="3200" spc="6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sz="3200" spc="6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3200" spc="65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семьей</a:t>
            </a:r>
            <a:r>
              <a:rPr sz="3200" spc="6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32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обеспечить:</a:t>
            </a:r>
            <a:endParaRPr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0" marR="5080" indent="-182880" algn="just">
              <a:lnSpc>
                <a:spcPct val="90000"/>
              </a:lnSpc>
              <a:spcBef>
                <a:spcPts val="370"/>
              </a:spcBef>
              <a:buClr>
                <a:srgbClr val="0070C0"/>
              </a:buClr>
              <a:buFont typeface="Wingdings"/>
              <a:buChar char=""/>
              <a:tabLst>
                <a:tab pos="304800" algn="l"/>
              </a:tabLst>
            </a:pPr>
            <a:r>
              <a:rPr sz="3200" spc="-3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</a:t>
            </a:r>
            <a:r>
              <a:rPr sz="3200" spc="2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поддержку</a:t>
            </a:r>
            <a:r>
              <a:rPr sz="3200" spc="2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r>
              <a:rPr sz="3200" spc="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3200" spc="26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</a:t>
            </a:r>
            <a:r>
              <a:rPr sz="3200" spc="6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sz="3200" spc="6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3200" spc="6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вопросах</a:t>
            </a:r>
            <a:r>
              <a:rPr sz="3200" spc="61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r>
              <a:rPr sz="3200" spc="62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</a:t>
            </a:r>
            <a:r>
              <a:rPr sz="3200" spc="6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укрепления</a:t>
            </a:r>
            <a:r>
              <a:rPr sz="3200" spc="4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sz="3200" spc="4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sz="3200" spc="4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младенческого,</a:t>
            </a:r>
            <a:r>
              <a:rPr sz="3200" spc="47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</a:t>
            </a:r>
            <a:r>
              <a:rPr sz="3200" spc="46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200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3200" spc="-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sz="3200" spc="-14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spc="-1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возрастов</a:t>
            </a:r>
            <a:r>
              <a:rPr sz="32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spc="-1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0" marR="5080" indent="-182880" algn="just">
              <a:lnSpc>
                <a:spcPct val="90000"/>
              </a:lnSpc>
              <a:spcBef>
                <a:spcPts val="370"/>
              </a:spcBef>
              <a:buClr>
                <a:srgbClr val="0070C0"/>
              </a:buClr>
              <a:buFont typeface="Wingdings"/>
              <a:buChar char=""/>
              <a:tabLst>
                <a:tab pos="304800" algn="l"/>
              </a:tabLst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</a:t>
            </a:r>
            <a:r>
              <a:rPr lang="ru-RU" sz="3200" spc="3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подходов</a:t>
            </a:r>
            <a:r>
              <a:rPr lang="ru-RU" sz="3200" spc="3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spc="3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</a:t>
            </a:r>
            <a:r>
              <a:rPr lang="ru-RU" sz="3200" spc="37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spc="36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обучению</a:t>
            </a:r>
            <a:r>
              <a:rPr lang="ru-RU" sz="3200" spc="39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3200" spc="35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spc="36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sz="3200" spc="-2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3200" spc="-4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marL="304800" marR="5080" indent="-182880" algn="just">
              <a:lnSpc>
                <a:spcPct val="90000"/>
              </a:lnSpc>
              <a:spcBef>
                <a:spcPts val="370"/>
              </a:spcBef>
              <a:buClr>
                <a:srgbClr val="0070C0"/>
              </a:buClr>
              <a:buFont typeface="Wingdings"/>
              <a:buChar char=""/>
              <a:tabLst>
                <a:tab pos="304800" algn="l"/>
              </a:tabLst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3200" spc="-1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</a:t>
            </a:r>
            <a:r>
              <a:rPr lang="ru-RU" sz="3200" spc="-10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</a:t>
            </a:r>
            <a:r>
              <a:rPr lang="ru-RU" sz="3200" spc="-8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pc="-1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334" y="874168"/>
            <a:ext cx="8596668" cy="1388457"/>
          </a:xfrm>
          <a:prstGeom prst="rect">
            <a:avLst/>
          </a:prstGeom>
        </p:spPr>
        <p:txBody>
          <a:bodyPr vert="horz" wrap="square" lIns="0" tIns="232029" rIns="0" bIns="0" rtlCol="0">
            <a:spAutoFit/>
          </a:bodyPr>
          <a:lstStyle/>
          <a:p>
            <a:pPr marL="199390" marR="5080">
              <a:lnSpc>
                <a:spcPts val="4490"/>
              </a:lnSpc>
              <a:spcBef>
                <a:spcPts val="915"/>
              </a:spcBef>
            </a:pPr>
            <a:r>
              <a:rPr lang="ru-RU" sz="4000" spc="-40" dirty="0" smtClean="0">
                <a:solidFill>
                  <a:srgbClr val="0070C0"/>
                </a:solidFill>
              </a:rPr>
              <a:t>Организация режима пребывания детей</a:t>
            </a:r>
            <a:endParaRPr sz="4000" spc="-40" dirty="0">
              <a:solidFill>
                <a:srgbClr val="0070C0"/>
              </a:solidFill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677334" y="1752600"/>
            <a:ext cx="10368280" cy="4751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8255" algn="just">
              <a:lnSpc>
                <a:spcPts val="3240"/>
              </a:lnSpc>
              <a:spcBef>
                <a:spcPts val="505"/>
              </a:spcBef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92668" y="2819400"/>
            <a:ext cx="10368280" cy="230896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8255" algn="just">
              <a:lnSpc>
                <a:spcPts val="3240"/>
              </a:lnSpc>
              <a:spcBef>
                <a:spcPts val="505"/>
              </a:spcBef>
            </a:pP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работы: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часовое пребывание воспитанников при 5-ти дневной рабочей неделе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8255" algn="just">
              <a:lnSpc>
                <a:spcPts val="3240"/>
              </a:lnSpc>
              <a:spcBef>
                <a:spcPts val="505"/>
              </a:spcBef>
            </a:pP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255" algn="just">
              <a:lnSpc>
                <a:spcPts val="3240"/>
              </a:lnSpc>
              <a:spcBef>
                <a:spcPts val="505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7.30 до 17.30 ч.</a:t>
            </a: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8255" algn="just">
              <a:lnSpc>
                <a:spcPts val="3240"/>
              </a:lnSpc>
              <a:spcBef>
                <a:spcPts val="505"/>
              </a:spcBef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3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7334" y="762000"/>
            <a:ext cx="8596668" cy="4273862"/>
          </a:xfrm>
          <a:prstGeom prst="rect">
            <a:avLst/>
          </a:prstGeom>
        </p:spPr>
        <p:txBody>
          <a:bodyPr vert="horz" wrap="square" lIns="0" tIns="232029" rIns="0" bIns="0" rtlCol="0">
            <a:spAutoFit/>
          </a:bodyPr>
          <a:lstStyle/>
          <a:p>
            <a:pPr marL="199390" marR="5080">
              <a:lnSpc>
                <a:spcPts val="4490"/>
              </a:lnSpc>
              <a:spcBef>
                <a:spcPts val="915"/>
              </a:spcBef>
            </a:pPr>
            <a:r>
              <a:rPr lang="ru-RU" spc="-40" dirty="0" smtClean="0">
                <a:solidFill>
                  <a:srgbClr val="0070C0"/>
                </a:solidFill>
              </a:rPr>
              <a:t>Возрастные и иные категории детей, на которые ориентирована ОП ДО</a:t>
            </a:r>
            <a:br>
              <a:rPr lang="ru-RU" spc="-40" dirty="0" smtClean="0">
                <a:solidFill>
                  <a:srgbClr val="0070C0"/>
                </a:solidFill>
              </a:rPr>
            </a:br>
            <a:r>
              <a:rPr lang="ru-RU" spc="-40" dirty="0">
                <a:solidFill>
                  <a:srgbClr val="0070C0"/>
                </a:solidFill>
              </a:rPr>
              <a:t/>
            </a:r>
            <a:br>
              <a:rPr lang="ru-RU" spc="-40" dirty="0">
                <a:solidFill>
                  <a:srgbClr val="0070C0"/>
                </a:solidFill>
              </a:rPr>
            </a:br>
            <a:r>
              <a:rPr lang="ru-RU" spc="-40" dirty="0" smtClean="0">
                <a:solidFill>
                  <a:srgbClr val="0070C0"/>
                </a:solidFill>
              </a:rPr>
              <a:t/>
            </a:r>
            <a:br>
              <a:rPr lang="ru-RU" spc="-40" dirty="0" smtClean="0">
                <a:solidFill>
                  <a:srgbClr val="0070C0"/>
                </a:solidFill>
              </a:rPr>
            </a:br>
            <a:r>
              <a:rPr lang="ru-RU" sz="3200" spc="-40" dirty="0" smtClean="0">
                <a:solidFill>
                  <a:schemeClr val="tx1"/>
                </a:solidFill>
              </a:rPr>
              <a:t>В МБДОУ Селищенский детский сад              « Сказка» функционирует одна разновозрастная группа ( с 1,5 лет  до 8 лет)</a:t>
            </a:r>
            <a:endParaRPr sz="3200" spc="-40" dirty="0">
              <a:solidFill>
                <a:schemeClr val="tx1"/>
              </a:solidFill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677334" y="1752600"/>
            <a:ext cx="10368280" cy="47513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 marR="8255" algn="just">
              <a:lnSpc>
                <a:spcPts val="3240"/>
              </a:lnSpc>
              <a:spcBef>
                <a:spcPts val="505"/>
              </a:spcBef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0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388" y="0"/>
            <a:ext cx="8596668" cy="1965538"/>
          </a:xfrm>
          <a:prstGeom prst="rect">
            <a:avLst/>
          </a:prstGeom>
        </p:spPr>
        <p:txBody>
          <a:bodyPr vert="horz" wrap="square" lIns="0" tIns="232029" rIns="0" bIns="0" rtlCol="0">
            <a:spAutoFit/>
          </a:bodyPr>
          <a:lstStyle/>
          <a:p>
            <a:pPr marL="199390" marR="5080">
              <a:lnSpc>
                <a:spcPts val="4490"/>
              </a:lnSpc>
              <a:spcBef>
                <a:spcPts val="915"/>
              </a:spcBef>
            </a:pPr>
            <a:r>
              <a:rPr spc="-55" dirty="0">
                <a:solidFill>
                  <a:srgbClr val="002060"/>
                </a:solidFill>
              </a:rPr>
              <a:t>Взаимодействие</a:t>
            </a:r>
            <a:r>
              <a:rPr spc="-114" dirty="0">
                <a:solidFill>
                  <a:srgbClr val="002060"/>
                </a:solidFill>
              </a:rPr>
              <a:t> </a:t>
            </a:r>
            <a:r>
              <a:rPr spc="-10" dirty="0">
                <a:solidFill>
                  <a:srgbClr val="002060"/>
                </a:solidFill>
              </a:rPr>
              <a:t>педагогического </a:t>
            </a:r>
            <a:r>
              <a:rPr spc="-50" dirty="0">
                <a:solidFill>
                  <a:srgbClr val="002060"/>
                </a:solidFill>
              </a:rPr>
              <a:t>коллектива</a:t>
            </a:r>
            <a:r>
              <a:rPr spc="-170" dirty="0">
                <a:solidFill>
                  <a:srgbClr val="002060"/>
                </a:solidFill>
              </a:rPr>
              <a:t> </a:t>
            </a:r>
            <a:r>
              <a:rPr dirty="0">
                <a:solidFill>
                  <a:srgbClr val="002060"/>
                </a:solidFill>
              </a:rPr>
              <a:t>с</a:t>
            </a:r>
            <a:r>
              <a:rPr spc="-165" dirty="0">
                <a:solidFill>
                  <a:srgbClr val="002060"/>
                </a:solidFill>
              </a:rPr>
              <a:t> </a:t>
            </a:r>
            <a:r>
              <a:rPr spc="-35" dirty="0">
                <a:solidFill>
                  <a:srgbClr val="002060"/>
                </a:solidFill>
              </a:rPr>
              <a:t>семьями</a:t>
            </a:r>
            <a:r>
              <a:rPr spc="-170" dirty="0">
                <a:solidFill>
                  <a:srgbClr val="002060"/>
                </a:solidFill>
              </a:rPr>
              <a:t> </a:t>
            </a:r>
            <a:r>
              <a:rPr spc="-55" dirty="0">
                <a:solidFill>
                  <a:srgbClr val="002060"/>
                </a:solidFill>
              </a:rPr>
              <a:t>воспитанников</a:t>
            </a:r>
            <a:r>
              <a:rPr spc="-185" dirty="0">
                <a:solidFill>
                  <a:srgbClr val="002060"/>
                </a:solidFill>
              </a:rPr>
              <a:t> </a:t>
            </a:r>
            <a:r>
              <a:rPr spc="-25" dirty="0">
                <a:solidFill>
                  <a:srgbClr val="002060"/>
                </a:solidFill>
              </a:rPr>
              <a:t>ДОО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2238221"/>
            <a:ext cx="9892030" cy="257683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0"/>
              </a:spcBef>
              <a:tabLst>
                <a:tab pos="483234" algn="l"/>
                <a:tab pos="1804670" algn="l"/>
                <a:tab pos="3865245" algn="l"/>
                <a:tab pos="6194425" algn="l"/>
                <a:tab pos="7395209" algn="l"/>
                <a:tab pos="7865109" algn="l"/>
              </a:tabLst>
            </a:pPr>
            <a:r>
              <a:rPr sz="2800" spc="-50" dirty="0">
                <a:solidFill>
                  <a:schemeClr val="tx1"/>
                </a:solidFill>
                <a:latin typeface="Calibri"/>
                <a:cs typeface="Calibri"/>
              </a:rPr>
              <a:t>В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основу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совместной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деятельности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семьи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50" dirty="0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дошкольного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учреждения</a:t>
            </a:r>
            <a:r>
              <a:rPr sz="2800" spc="-1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заложены</a:t>
            </a:r>
            <a:r>
              <a:rPr sz="2800" spc="-10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следующие</a:t>
            </a:r>
            <a:r>
              <a:rPr sz="2800" spc="-1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chemeClr val="tx1"/>
                </a:solidFill>
                <a:latin typeface="Calibri"/>
                <a:cs typeface="Calibri"/>
              </a:rPr>
              <a:t>принципы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04165" indent="-182245">
              <a:lnSpc>
                <a:spcPct val="100000"/>
              </a:lnSpc>
              <a:spcBef>
                <a:spcPts val="25"/>
              </a:spcBef>
              <a:buClr>
                <a:srgbClr val="0070C0"/>
              </a:buClr>
              <a:buFont typeface="Wingdings"/>
              <a:buChar char=""/>
              <a:tabLst>
                <a:tab pos="304165" algn="l"/>
              </a:tabLst>
            </a:pP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приоритет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семьи</a:t>
            </a:r>
            <a:r>
              <a:rPr sz="2800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в</a:t>
            </a:r>
            <a:r>
              <a:rPr sz="2800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воспитании,</a:t>
            </a:r>
            <a:r>
              <a:rPr sz="2800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обучении</a:t>
            </a:r>
            <a:r>
              <a:rPr sz="28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2800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развитии</a:t>
            </a:r>
            <a:r>
              <a:rPr sz="2800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ребенка;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04165" indent="-182245">
              <a:lnSpc>
                <a:spcPct val="100000"/>
              </a:lnSpc>
              <a:spcBef>
                <a:spcPts val="260"/>
              </a:spcBef>
              <a:buClr>
                <a:srgbClr val="0070C0"/>
              </a:buClr>
              <a:buFont typeface="Wingdings"/>
              <a:buChar char=""/>
              <a:tabLst>
                <a:tab pos="304165" algn="l"/>
              </a:tabLst>
            </a:pP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открытость;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304800" marR="5080" indent="-182880">
              <a:lnSpc>
                <a:spcPts val="3020"/>
              </a:lnSpc>
              <a:spcBef>
                <a:spcPts val="655"/>
              </a:spcBef>
              <a:buClr>
                <a:srgbClr val="0070C0"/>
              </a:buClr>
              <a:buFont typeface="Wingdings"/>
              <a:buChar char=""/>
              <a:tabLst>
                <a:tab pos="304800" algn="l"/>
                <a:tab pos="2083435" algn="l"/>
                <a:tab pos="3758565" algn="l"/>
                <a:tab pos="5535930" algn="l"/>
                <a:tab pos="6029960" algn="l"/>
                <a:tab pos="9519920" algn="l"/>
              </a:tabLst>
            </a:pP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взаимное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доверие,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уважение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50" dirty="0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доброжелательность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sz="2800" spc="-25" dirty="0">
                <a:solidFill>
                  <a:schemeClr val="tx1"/>
                </a:solidFill>
                <a:latin typeface="Calibri"/>
                <a:cs typeface="Calibri"/>
              </a:rPr>
              <a:t>во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взаимоотношениях</a:t>
            </a:r>
            <a:r>
              <a:rPr sz="2800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педагогов</a:t>
            </a:r>
            <a:r>
              <a:rPr sz="2800" spc="-9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и</a:t>
            </a:r>
            <a:r>
              <a:rPr sz="28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 err="1" smtClean="0">
                <a:solidFill>
                  <a:schemeClr val="tx1"/>
                </a:solidFill>
                <a:latin typeface="Calibri"/>
                <a:cs typeface="Calibri"/>
              </a:rPr>
              <a:t>родителей</a:t>
            </a:r>
            <a:r>
              <a:rPr lang="ru-RU" sz="2800" spc="-10" dirty="0">
                <a:solidFill>
                  <a:schemeClr val="tx1"/>
                </a:solidFill>
                <a:latin typeface="Calibri"/>
                <a:cs typeface="Calibri"/>
              </a:rPr>
              <a:t>,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4851146"/>
            <a:ext cx="10591800" cy="90152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94945" marR="5080" indent="-182880">
              <a:lnSpc>
                <a:spcPts val="3030"/>
              </a:lnSpc>
              <a:spcBef>
                <a:spcPts val="470"/>
              </a:spcBef>
              <a:buClr>
                <a:srgbClr val="0070C0"/>
              </a:buClr>
              <a:buFont typeface="Wingdings"/>
              <a:buChar char=""/>
              <a:tabLst>
                <a:tab pos="194945" algn="l"/>
              </a:tabLst>
            </a:pPr>
            <a:r>
              <a:rPr sz="2800" spc="-20" dirty="0" err="1" smtClean="0">
                <a:solidFill>
                  <a:schemeClr val="tx1"/>
                </a:solidFill>
                <a:latin typeface="Calibri"/>
                <a:cs typeface="Calibri"/>
              </a:rPr>
              <a:t>индивидуально</a:t>
            </a:r>
            <a:r>
              <a:rPr sz="2800" spc="-20" dirty="0" smtClean="0">
                <a:solidFill>
                  <a:schemeClr val="tx1"/>
                </a:solidFill>
                <a:latin typeface="Calibri"/>
                <a:cs typeface="Calibri"/>
              </a:rPr>
              <a:t>-</a:t>
            </a:r>
            <a:r>
              <a:rPr lang="ru-RU" sz="2800" spc="-2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 err="1" smtClean="0">
                <a:solidFill>
                  <a:schemeClr val="tx1"/>
                </a:solidFill>
                <a:latin typeface="Calibri"/>
                <a:cs typeface="Calibri"/>
              </a:rPr>
              <a:t>дифференцированный</a:t>
            </a:r>
            <a:r>
              <a:rPr lang="ru-RU" sz="2800" spc="-10" dirty="0" smtClean="0">
                <a:solidFill>
                  <a:schemeClr val="tx1"/>
                </a:solidFill>
                <a:latin typeface="Calibri"/>
                <a:cs typeface="Calibri"/>
              </a:rPr>
              <a:t> подход к каждой</a:t>
            </a:r>
            <a:r>
              <a:rPr sz="2800" spc="-1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семье;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194945" indent="-182245">
              <a:lnSpc>
                <a:spcPct val="100000"/>
              </a:lnSpc>
              <a:spcBef>
                <a:spcPts val="215"/>
              </a:spcBef>
              <a:buClr>
                <a:srgbClr val="0070C0"/>
              </a:buClr>
              <a:buFont typeface="Wingdings"/>
              <a:buChar char=""/>
              <a:tabLst>
                <a:tab pos="194945" algn="l"/>
              </a:tabLst>
            </a:pP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возрастосообразность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414</Words>
  <Application>Microsoft Office PowerPoint</Application>
  <PresentationFormat>Широкоэкранный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Грань</vt:lpstr>
      <vt:lpstr>Образовательная программа дошкольного образования  МБДОУ Селищенский детский сад                             « Сказка» в соответствии с ФОП ДО </vt:lpstr>
      <vt:lpstr>ОП ДО-учебно-методическая документация в состав которой входит:</vt:lpstr>
      <vt:lpstr>ОП ДО разработана на основе двух документов</vt:lpstr>
      <vt:lpstr>ФОП ДО включает</vt:lpstr>
      <vt:lpstr>Соотношение частей ОП ДО</vt:lpstr>
      <vt:lpstr>Взаимодействие педагогического коллектива с семьями воспитанников</vt:lpstr>
      <vt:lpstr>Организация режима пребывания детей</vt:lpstr>
      <vt:lpstr>Возрастные и иные категории детей, на которые ориентирована ОП ДО   В МБДОУ Селищенский детский сад              « Сказка» функционирует одна разновозрастная группа ( с 1,5 лет  до 8 лет)</vt:lpstr>
      <vt:lpstr>Взаимодействие педагогического коллектива с семьями воспитанников ДОО</vt:lpstr>
      <vt:lpstr>Направления работы с семьями</vt:lpstr>
      <vt:lpstr>Основные практические формы взаимодействия с семьей</vt:lpstr>
      <vt:lpstr>Коррекционная работа организуется: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</dc:title>
  <dc:creator>Менькова Нина Николаевна</dc:creator>
  <cp:lastModifiedBy>Пользователь</cp:lastModifiedBy>
  <cp:revision>8</cp:revision>
  <dcterms:created xsi:type="dcterms:W3CDTF">2023-12-19T11:29:23Z</dcterms:created>
  <dcterms:modified xsi:type="dcterms:W3CDTF">2023-12-20T09:12:07Z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2023-12-19T00:00:00Z</vt:filetime>
  </property>
  <property fmtid="{D5CDD505-2E9C-101B-9397-08002B2CF9AE}" pid="5" name="Producer">
    <vt:lpwstr>Microsoft® PowerPoint® 2010</vt:lpwstr>
  </property>
</Properties>
</file>